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91" r:id="rId1"/>
    <p:sldMasterId id="2147483701" r:id="rId2"/>
  </p:sldMasterIdLst>
  <p:notesMasterIdLst>
    <p:notesMasterId r:id="rId20"/>
  </p:notesMasterIdLst>
  <p:handoutMasterIdLst>
    <p:handoutMasterId r:id="rId21"/>
  </p:handoutMasterIdLst>
  <p:sldIdLst>
    <p:sldId id="285" r:id="rId3"/>
    <p:sldId id="290" r:id="rId4"/>
    <p:sldId id="291" r:id="rId5"/>
    <p:sldId id="292" r:id="rId6"/>
    <p:sldId id="310" r:id="rId7"/>
    <p:sldId id="312" r:id="rId8"/>
    <p:sldId id="302" r:id="rId9"/>
    <p:sldId id="303" r:id="rId10"/>
    <p:sldId id="304" r:id="rId11"/>
    <p:sldId id="305" r:id="rId12"/>
    <p:sldId id="306" r:id="rId13"/>
    <p:sldId id="307" r:id="rId14"/>
    <p:sldId id="308" r:id="rId15"/>
    <p:sldId id="298" r:id="rId16"/>
    <p:sldId id="301" r:id="rId17"/>
    <p:sldId id="300" r:id="rId18"/>
    <p:sldId id="295" r:id="rId19"/>
  </p:sldIdLst>
  <p:sldSz cx="9144000" cy="6858000" type="screen4x3"/>
  <p:notesSz cx="6858000" cy="9945688"/>
  <p:defaultTex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DBA1"/>
    <a:srgbClr val="BABA93"/>
    <a:srgbClr val="BABB93"/>
    <a:srgbClr val="DEDEAF"/>
    <a:srgbClr val="999999"/>
    <a:srgbClr val="D9D9D9"/>
    <a:srgbClr val="CCCCCC"/>
    <a:srgbClr val="C80F0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524" autoAdjust="0"/>
    <p:restoredTop sz="89112" autoAdjust="0"/>
  </p:normalViewPr>
  <p:slideViewPr>
    <p:cSldViewPr snapToGrid="0">
      <p:cViewPr varScale="1">
        <p:scale>
          <a:sx n="100" d="100"/>
          <a:sy n="100" d="100"/>
        </p:scale>
        <p:origin x="-1224" y="-96"/>
      </p:cViewPr>
      <p:guideLst>
        <p:guide orient="horz" pos="3935"/>
        <p:guide pos="288"/>
        <p:guide pos="726"/>
        <p:guide pos="5029"/>
        <p:guide pos="4315"/>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p:cViewPr>
        <p:scale>
          <a:sx n="200" d="100"/>
          <a:sy n="200" d="100"/>
        </p:scale>
        <p:origin x="-72" y="8622"/>
      </p:cViewPr>
      <p:guideLst>
        <p:guide orient="horz" pos="3132"/>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0" y="0"/>
            <a:ext cx="29718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solidFill>
                  <a:schemeClr val="tx1"/>
                </a:solidFill>
                <a:latin typeface="Times" charset="0"/>
              </a:defRPr>
            </a:lvl1pPr>
          </a:lstStyle>
          <a:p>
            <a:endParaRPr lang="de-DE"/>
          </a:p>
        </p:txBody>
      </p:sp>
      <p:sp>
        <p:nvSpPr>
          <p:cNvPr id="66563" name="Rectangle 3"/>
          <p:cNvSpPr>
            <a:spLocks noGrp="1" noChangeArrowheads="1"/>
          </p:cNvSpPr>
          <p:nvPr>
            <p:ph type="dt" sz="quarter" idx="1"/>
          </p:nvPr>
        </p:nvSpPr>
        <p:spPr bwMode="auto">
          <a:xfrm>
            <a:off x="3886200" y="0"/>
            <a:ext cx="29718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latin typeface="Times" charset="0"/>
              </a:defRPr>
            </a:lvl1pPr>
          </a:lstStyle>
          <a:p>
            <a:endParaRPr lang="de-DE"/>
          </a:p>
        </p:txBody>
      </p:sp>
      <p:sp>
        <p:nvSpPr>
          <p:cNvPr id="66564" name="Rectangle 4"/>
          <p:cNvSpPr>
            <a:spLocks noGrp="1" noChangeArrowheads="1"/>
          </p:cNvSpPr>
          <p:nvPr>
            <p:ph type="ftr" sz="quarter" idx="2"/>
          </p:nvPr>
        </p:nvSpPr>
        <p:spPr bwMode="auto">
          <a:xfrm>
            <a:off x="0" y="9448800"/>
            <a:ext cx="29718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solidFill>
                  <a:schemeClr val="tx1"/>
                </a:solidFill>
                <a:latin typeface="Times" charset="0"/>
              </a:defRPr>
            </a:lvl1pPr>
          </a:lstStyle>
          <a:p>
            <a:endParaRPr lang="de-DE"/>
          </a:p>
        </p:txBody>
      </p:sp>
      <p:sp>
        <p:nvSpPr>
          <p:cNvPr id="66565" name="Rectangle 5"/>
          <p:cNvSpPr>
            <a:spLocks noGrp="1" noChangeArrowheads="1"/>
          </p:cNvSpPr>
          <p:nvPr>
            <p:ph type="sldNum" sz="quarter" idx="3"/>
          </p:nvPr>
        </p:nvSpPr>
        <p:spPr bwMode="auto">
          <a:xfrm>
            <a:off x="3886200" y="9448800"/>
            <a:ext cx="29718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solidFill>
                  <a:schemeClr val="tx1"/>
                </a:solidFill>
                <a:latin typeface="Times" charset="0"/>
              </a:defRPr>
            </a:lvl1pPr>
          </a:lstStyle>
          <a:p>
            <a:fld id="{47F930EC-4FD0-431B-BB9B-47DE359CDF6F}" type="slidenum">
              <a:rPr lang="de-DE"/>
              <a:pPr/>
              <a:t>‹Nr.›</a:t>
            </a:fld>
            <a:endParaRPr lang="de-DE"/>
          </a:p>
        </p:txBody>
      </p:sp>
    </p:spTree>
    <p:extLst>
      <p:ext uri="{BB962C8B-B14F-4D97-AF65-F5344CB8AC3E}">
        <p14:creationId xmlns:p14="http://schemas.microsoft.com/office/powerpoint/2010/main" val="3534772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solidFill>
                  <a:schemeClr val="tx1"/>
                </a:solidFill>
                <a:latin typeface="Times" charset="0"/>
              </a:defRPr>
            </a:lvl1pPr>
          </a:lstStyle>
          <a:p>
            <a:endParaRPr lang="de-DE"/>
          </a:p>
        </p:txBody>
      </p:sp>
      <p:sp>
        <p:nvSpPr>
          <p:cNvPr id="8195" name="Rectangle 3"/>
          <p:cNvSpPr>
            <a:spLocks noGrp="1" noChangeArrowheads="1"/>
          </p:cNvSpPr>
          <p:nvPr>
            <p:ph type="dt" idx="1"/>
          </p:nvPr>
        </p:nvSpPr>
        <p:spPr bwMode="auto">
          <a:xfrm>
            <a:off x="3886200" y="0"/>
            <a:ext cx="29718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latin typeface="Times" charset="0"/>
              </a:defRPr>
            </a:lvl1pPr>
          </a:lstStyle>
          <a:p>
            <a:endParaRPr lang="de-DE"/>
          </a:p>
        </p:txBody>
      </p:sp>
      <p:sp>
        <p:nvSpPr>
          <p:cNvPr id="8196" name="Rectangle 4"/>
          <p:cNvSpPr>
            <a:spLocks noGrp="1" noRot="1" noChangeAspect="1" noChangeArrowheads="1" noTextEdit="1"/>
          </p:cNvSpPr>
          <p:nvPr>
            <p:ph type="sldImg" idx="2"/>
          </p:nvPr>
        </p:nvSpPr>
        <p:spPr bwMode="auto">
          <a:xfrm>
            <a:off x="942975" y="746125"/>
            <a:ext cx="4972050" cy="3729038"/>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914400" y="4724400"/>
            <a:ext cx="5029200" cy="44751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smtClean="0"/>
              <a:t>Klicken Sie, um die Formate des Vorlagentextes zu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8198" name="Rectangle 6"/>
          <p:cNvSpPr>
            <a:spLocks noGrp="1" noChangeArrowheads="1"/>
          </p:cNvSpPr>
          <p:nvPr>
            <p:ph type="ftr" sz="quarter" idx="4"/>
          </p:nvPr>
        </p:nvSpPr>
        <p:spPr bwMode="auto">
          <a:xfrm>
            <a:off x="0" y="9448800"/>
            <a:ext cx="29718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solidFill>
                  <a:schemeClr val="tx1"/>
                </a:solidFill>
                <a:latin typeface="Times" charset="0"/>
              </a:defRPr>
            </a:lvl1pPr>
          </a:lstStyle>
          <a:p>
            <a:endParaRPr lang="de-DE"/>
          </a:p>
        </p:txBody>
      </p:sp>
      <p:sp>
        <p:nvSpPr>
          <p:cNvPr id="8199" name="Rectangle 7"/>
          <p:cNvSpPr>
            <a:spLocks noGrp="1" noChangeArrowheads="1"/>
          </p:cNvSpPr>
          <p:nvPr>
            <p:ph type="sldNum" sz="quarter" idx="5"/>
          </p:nvPr>
        </p:nvSpPr>
        <p:spPr bwMode="auto">
          <a:xfrm>
            <a:off x="3886200" y="9448800"/>
            <a:ext cx="29718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solidFill>
                  <a:schemeClr val="tx1"/>
                </a:solidFill>
                <a:latin typeface="Times" charset="0"/>
              </a:defRPr>
            </a:lvl1pPr>
          </a:lstStyle>
          <a:p>
            <a:fld id="{276F4F92-661F-4424-ADED-7D3829A4203F}" type="slidenum">
              <a:rPr lang="de-DE"/>
              <a:pPr/>
              <a:t>‹Nr.›</a:t>
            </a:fld>
            <a:endParaRPr lang="de-DE"/>
          </a:p>
        </p:txBody>
      </p:sp>
    </p:spTree>
    <p:extLst>
      <p:ext uri="{BB962C8B-B14F-4D97-AF65-F5344CB8AC3E}">
        <p14:creationId xmlns:p14="http://schemas.microsoft.com/office/powerpoint/2010/main" val="312378601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charset="0"/>
        <a:ea typeface="+mn-ea"/>
        <a:cs typeface="+mn-cs"/>
      </a:defRPr>
    </a:lvl1pPr>
    <a:lvl2pPr marL="457200" algn="l" rtl="0" fontAlgn="base">
      <a:spcBef>
        <a:spcPct val="30000"/>
      </a:spcBef>
      <a:spcAft>
        <a:spcPct val="0"/>
      </a:spcAft>
      <a:defRPr sz="1200" kern="1200">
        <a:solidFill>
          <a:schemeClr val="tx1"/>
        </a:solidFill>
        <a:latin typeface="Times" charset="0"/>
        <a:ea typeface="+mn-ea"/>
        <a:cs typeface="+mn-cs"/>
      </a:defRPr>
    </a:lvl2pPr>
    <a:lvl3pPr marL="914400" algn="l" rtl="0" fontAlgn="base">
      <a:spcBef>
        <a:spcPct val="30000"/>
      </a:spcBef>
      <a:spcAft>
        <a:spcPct val="0"/>
      </a:spcAft>
      <a:defRPr sz="1200" kern="1200">
        <a:solidFill>
          <a:schemeClr val="tx1"/>
        </a:solidFill>
        <a:latin typeface="Times" charset="0"/>
        <a:ea typeface="+mn-ea"/>
        <a:cs typeface="+mn-cs"/>
      </a:defRPr>
    </a:lvl3pPr>
    <a:lvl4pPr marL="1371600" algn="l" rtl="0" fontAlgn="base">
      <a:spcBef>
        <a:spcPct val="30000"/>
      </a:spcBef>
      <a:spcAft>
        <a:spcPct val="0"/>
      </a:spcAft>
      <a:defRPr sz="1200" kern="1200">
        <a:solidFill>
          <a:schemeClr val="tx1"/>
        </a:solidFill>
        <a:latin typeface="Times" charset="0"/>
        <a:ea typeface="+mn-ea"/>
        <a:cs typeface="+mn-cs"/>
      </a:defRPr>
    </a:lvl4pPr>
    <a:lvl5pPr marL="1828800" algn="l" rtl="0" fontAlgn="base">
      <a:spcBef>
        <a:spcPct val="30000"/>
      </a:spcBef>
      <a:spcAft>
        <a:spcPct val="0"/>
      </a:spcAft>
      <a:defRPr sz="1200" kern="1200">
        <a:solidFill>
          <a:schemeClr val="tx1"/>
        </a:solidFill>
        <a:latin typeface="Times"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1</a:t>
            </a:fld>
            <a:endParaRPr lang="de-DE"/>
          </a:p>
        </p:txBody>
      </p:sp>
    </p:spTree>
    <p:extLst>
      <p:ext uri="{BB962C8B-B14F-4D97-AF65-F5344CB8AC3E}">
        <p14:creationId xmlns:p14="http://schemas.microsoft.com/office/powerpoint/2010/main" val="2097512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sz="900" b="1" kern="1200" dirty="0" smtClean="0">
                <a:solidFill>
                  <a:schemeClr val="tx1"/>
                </a:solidFill>
                <a:effectLst/>
                <a:latin typeface="Arial" pitchFamily="34" charset="0"/>
                <a:ea typeface="+mn-ea"/>
                <a:cs typeface="Arial" pitchFamily="34" charset="0"/>
              </a:rPr>
              <a:t>Wirkungshypothesen</a:t>
            </a:r>
            <a:r>
              <a:rPr lang="de-DE" sz="900" kern="1200" dirty="0" smtClean="0">
                <a:solidFill>
                  <a:schemeClr val="tx1"/>
                </a:solidFill>
                <a:effectLst/>
                <a:latin typeface="Arial" pitchFamily="34" charset="0"/>
                <a:ea typeface="+mn-ea"/>
                <a:cs typeface="Arial" pitchFamily="34" charset="0"/>
              </a:rPr>
              <a:t> sind Annahmen über Wirkungszusammenhänge (im Wirkungsmodell durch die roten Pfeile zwischen den Wirkungen dargestellt). Sie geben an, unter welcher Annahme eine Wirkung zu einer anderen Wirkung führt bzw. unter welcher Annahme Aktivitäten</a:t>
            </a:r>
            <a:r>
              <a:rPr lang="de-DE" sz="900" kern="1200" baseline="0" dirty="0" smtClean="0">
                <a:solidFill>
                  <a:schemeClr val="tx1"/>
                </a:solidFill>
                <a:effectLst/>
                <a:latin typeface="Arial" pitchFamily="34" charset="0"/>
                <a:ea typeface="+mn-ea"/>
                <a:cs typeface="Arial" pitchFamily="34" charset="0"/>
              </a:rPr>
              <a:t> </a:t>
            </a:r>
            <a:r>
              <a:rPr lang="de-DE" sz="900" kern="1200" dirty="0" smtClean="0">
                <a:solidFill>
                  <a:schemeClr val="tx1"/>
                </a:solidFill>
                <a:effectLst/>
                <a:latin typeface="Arial" pitchFamily="34" charset="0"/>
                <a:ea typeface="+mn-ea"/>
                <a:cs typeface="Arial" pitchFamily="34" charset="0"/>
              </a:rPr>
              <a:t>zur Erreichung der Wirkung führen.</a:t>
            </a:r>
            <a:r>
              <a:rPr lang="de-DE" sz="900" kern="1200" baseline="0" dirty="0" smtClean="0">
                <a:solidFill>
                  <a:schemeClr val="tx1"/>
                </a:solidFill>
                <a:effectLst/>
                <a:latin typeface="Arial" pitchFamily="34" charset="0"/>
                <a:ea typeface="+mn-ea"/>
                <a:cs typeface="Arial" pitchFamily="34" charset="0"/>
              </a:rPr>
              <a:t> </a:t>
            </a:r>
          </a:p>
          <a:p>
            <a:pPr marL="0" marR="0" indent="0" algn="l" defTabSz="914400" rtl="0" eaLnBrk="1" fontAlgn="base" latinLnBrk="0" hangingPunct="1">
              <a:lnSpc>
                <a:spcPct val="100000"/>
              </a:lnSpc>
              <a:spcBef>
                <a:spcPct val="30000"/>
              </a:spcBef>
              <a:spcAft>
                <a:spcPct val="0"/>
              </a:spcAft>
              <a:buClrTx/>
              <a:buSzTx/>
              <a:buFontTx/>
              <a:buNone/>
              <a:tabLst/>
              <a:defRPr/>
            </a:pPr>
            <a:endParaRPr lang="de-DE" sz="900" kern="1200" baseline="0" dirty="0" smtClean="0">
              <a:solidFill>
                <a:schemeClr val="tx1"/>
              </a:solidFill>
              <a:effectLst/>
              <a:latin typeface="Arial" pitchFamily="34" charset="0"/>
              <a:ea typeface="+mn-ea"/>
              <a:cs typeface="Arial" pitchFamily="34" charset="0"/>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de-DE" sz="900" b="1" kern="1200" dirty="0" smtClean="0">
                <a:solidFill>
                  <a:schemeClr val="tx1"/>
                </a:solidFill>
                <a:effectLst/>
                <a:latin typeface="Arial" pitchFamily="34" charset="0"/>
                <a:ea typeface="+mn-ea"/>
                <a:cs typeface="Arial" pitchFamily="34" charset="0"/>
              </a:rPr>
              <a:t>Annahmen</a:t>
            </a:r>
            <a:r>
              <a:rPr lang="de-DE" sz="900" kern="1200" dirty="0" smtClean="0">
                <a:solidFill>
                  <a:schemeClr val="tx1"/>
                </a:solidFill>
                <a:effectLst/>
                <a:latin typeface="Arial" pitchFamily="34" charset="0"/>
                <a:ea typeface="+mn-ea"/>
                <a:cs typeface="Arial" pitchFamily="34" charset="0"/>
              </a:rPr>
              <a:t> sind Hypothesen über Faktoren, die Auswirkungen auf den Fortschritt oder Erfolg einer Wirkung haben können. </a:t>
            </a:r>
            <a:r>
              <a:rPr lang="de-DE" sz="900" b="1" kern="1200" dirty="0" smtClean="0">
                <a:solidFill>
                  <a:schemeClr val="tx1"/>
                </a:solidFill>
                <a:effectLst/>
                <a:latin typeface="Arial" pitchFamily="34" charset="0"/>
                <a:ea typeface="+mn-ea"/>
                <a:cs typeface="Arial" pitchFamily="34" charset="0"/>
              </a:rPr>
              <a:t>Risiken</a:t>
            </a:r>
            <a:r>
              <a:rPr lang="de-DE" sz="900" kern="1200" dirty="0" smtClean="0">
                <a:solidFill>
                  <a:schemeClr val="tx1"/>
                </a:solidFill>
                <a:effectLst/>
                <a:latin typeface="Arial" pitchFamily="34" charset="0"/>
                <a:ea typeface="+mn-ea"/>
                <a:cs typeface="Arial" pitchFamily="34" charset="0"/>
              </a:rPr>
              <a:t> sind externe Faktoren, die nicht oder schwer beeinflussbar sind und die das Erreichen der Wirkungen einer Maßnahme negativ beeinflussen oder gefährden können.</a:t>
            </a:r>
          </a:p>
          <a:p>
            <a:pPr marL="0" marR="0" indent="0" algn="l" defTabSz="914400" rtl="0" eaLnBrk="1" fontAlgn="base" latinLnBrk="0" hangingPunct="1">
              <a:lnSpc>
                <a:spcPct val="100000"/>
              </a:lnSpc>
              <a:spcBef>
                <a:spcPct val="30000"/>
              </a:spcBef>
              <a:spcAft>
                <a:spcPct val="0"/>
              </a:spcAft>
              <a:buClrTx/>
              <a:buSzTx/>
              <a:buFontTx/>
              <a:buNone/>
              <a:tabLst/>
              <a:defRPr/>
            </a:pPr>
            <a:r>
              <a:rPr lang="de-DE" sz="900" kern="1200" dirty="0" smtClean="0">
                <a:solidFill>
                  <a:schemeClr val="tx1"/>
                </a:solidFill>
                <a:effectLst/>
                <a:latin typeface="Arial" pitchFamily="34" charset="0"/>
                <a:ea typeface="+mn-ea"/>
                <a:cs typeface="Arial" pitchFamily="34" charset="0"/>
              </a:rPr>
              <a:t>Die Entwicklung der Annahmen und Risiken sind zu beobachten und Fortschritte und Abweichungen sowie Steuerungs- und Handlungsbedarf im WoM Format zu dokumentieren. </a:t>
            </a:r>
          </a:p>
          <a:p>
            <a:pPr marL="0" marR="0" indent="0" algn="l" defTabSz="914400" rtl="0" eaLnBrk="1" fontAlgn="base" latinLnBrk="0" hangingPunct="1">
              <a:lnSpc>
                <a:spcPct val="100000"/>
              </a:lnSpc>
              <a:spcBef>
                <a:spcPct val="30000"/>
              </a:spcBef>
              <a:spcAft>
                <a:spcPct val="0"/>
              </a:spcAft>
              <a:buClrTx/>
              <a:buSzTx/>
              <a:buFontTx/>
              <a:buNone/>
              <a:tabLst/>
              <a:defRPr/>
            </a:pPr>
            <a:endParaRPr lang="de-DE" sz="900" kern="1200" dirty="0" smtClean="0">
              <a:solidFill>
                <a:schemeClr val="tx1"/>
              </a:solidFill>
              <a:effectLst/>
              <a:latin typeface="Arial" pitchFamily="34" charset="0"/>
              <a:ea typeface="+mn-ea"/>
              <a:cs typeface="Arial" pitchFamily="34" charset="0"/>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de-DE" sz="900" kern="1200" dirty="0" smtClean="0">
                <a:solidFill>
                  <a:schemeClr val="tx1"/>
                </a:solidFill>
                <a:effectLst/>
                <a:latin typeface="Arial" pitchFamily="34" charset="0"/>
                <a:ea typeface="+mn-ea"/>
                <a:cs typeface="Arial" pitchFamily="34" charset="0"/>
              </a:rPr>
              <a:t>Um messen zu können, ob eine Maßnahme die Wirkungen erreicht, sind </a:t>
            </a:r>
            <a:r>
              <a:rPr lang="de-DE" sz="900" b="1" kern="1200" dirty="0" smtClean="0">
                <a:solidFill>
                  <a:schemeClr val="tx1"/>
                </a:solidFill>
                <a:effectLst/>
                <a:latin typeface="Arial" pitchFamily="34" charset="0"/>
                <a:ea typeface="+mn-ea"/>
                <a:cs typeface="Arial" pitchFamily="34" charset="0"/>
              </a:rPr>
              <a:t>Indikatoren</a:t>
            </a:r>
            <a:r>
              <a:rPr lang="de-DE" sz="900" kern="1200" dirty="0" smtClean="0">
                <a:solidFill>
                  <a:schemeClr val="tx1"/>
                </a:solidFill>
                <a:effectLst/>
                <a:latin typeface="Arial" pitchFamily="34" charset="0"/>
                <a:ea typeface="+mn-ea"/>
                <a:cs typeface="Arial" pitchFamily="34" charset="0"/>
              </a:rPr>
              <a:t> zu formulieren. Sie zeigen an, ob und inwieweit eine geplante Veränderung eingetreten ist. Indikatoren müssen objektiv nachprüfbar sein und für jeden Indikator müssen eine nachprüfbare Ausgangssituation (Baseline) sowie ein Zielwert vorliegen. Indikatoren</a:t>
            </a:r>
            <a:r>
              <a:rPr lang="de-DE" sz="900" kern="1200" baseline="0" dirty="0" smtClean="0">
                <a:solidFill>
                  <a:schemeClr val="tx1"/>
                </a:solidFill>
                <a:effectLst/>
                <a:latin typeface="Arial" pitchFamily="34" charset="0"/>
                <a:ea typeface="+mn-ea"/>
                <a:cs typeface="Arial" pitchFamily="34" charset="0"/>
              </a:rPr>
              <a:t> für Ziel und Wirkungen werden in der Regel im Rahmen der strategischen Planung formuliert. Bei der Erstellung des WoM Systems zu Beginn der Durchführung müssen sie noch einmal überprüft und ggf. geschärft werden. </a:t>
            </a:r>
            <a:endParaRPr lang="de-DE" sz="900" kern="1200" dirty="0" smtClean="0">
              <a:solidFill>
                <a:schemeClr val="tx1"/>
              </a:solidFill>
              <a:effectLst/>
              <a:latin typeface="Arial" pitchFamily="34" charset="0"/>
              <a:ea typeface="+mn-ea"/>
              <a:cs typeface="Arial" pitchFamily="34" charset="0"/>
            </a:endParaRPr>
          </a:p>
          <a:p>
            <a:pPr marL="0" marR="0" indent="0" algn="l" defTabSz="914400" rtl="0" eaLnBrk="1" fontAlgn="base" latinLnBrk="0" hangingPunct="1">
              <a:lnSpc>
                <a:spcPct val="100000"/>
              </a:lnSpc>
              <a:spcBef>
                <a:spcPct val="30000"/>
              </a:spcBef>
              <a:spcAft>
                <a:spcPct val="0"/>
              </a:spcAft>
              <a:buClrTx/>
              <a:buSzTx/>
              <a:buFontTx/>
              <a:buNone/>
              <a:tabLst/>
              <a:defRPr/>
            </a:pPr>
            <a:endParaRPr lang="de-DE" sz="900" kern="1200" dirty="0" smtClean="0">
              <a:solidFill>
                <a:schemeClr val="tx1"/>
              </a:solidFill>
              <a:effectLst/>
              <a:latin typeface="Arial" pitchFamily="34" charset="0"/>
              <a:ea typeface="+mn-ea"/>
              <a:cs typeface="Arial" pitchFamily="34" charset="0"/>
            </a:endParaRPr>
          </a:p>
          <a:p>
            <a:r>
              <a:rPr lang="de-DE" sz="900" kern="1200" dirty="0" smtClean="0">
                <a:solidFill>
                  <a:schemeClr val="tx1"/>
                </a:solidFill>
                <a:effectLst/>
                <a:latin typeface="Arial" pitchFamily="34" charset="0"/>
                <a:ea typeface="+mn-ea"/>
                <a:cs typeface="Arial" pitchFamily="34" charset="0"/>
              </a:rPr>
              <a:t>Wirkungsorientierung und Monitoring haben auch die Aufgabe die im Rahmen der Projektkonzeption vorgesehenen Wirkungen bezüglich der </a:t>
            </a:r>
            <a:r>
              <a:rPr lang="de-DE" sz="900" b="1" kern="1200" dirty="0" smtClean="0">
                <a:solidFill>
                  <a:schemeClr val="tx1"/>
                </a:solidFill>
                <a:effectLst/>
                <a:latin typeface="Arial" pitchFamily="34" charset="0"/>
                <a:ea typeface="+mn-ea"/>
                <a:cs typeface="Arial" pitchFamily="34" charset="0"/>
              </a:rPr>
              <a:t>DAC und BMZ Kennungen </a:t>
            </a:r>
            <a:r>
              <a:rPr lang="de-DE" sz="900" kern="1200" dirty="0" smtClean="0">
                <a:solidFill>
                  <a:schemeClr val="tx1"/>
                </a:solidFill>
                <a:effectLst/>
                <a:latin typeface="Arial" pitchFamily="34" charset="0"/>
                <a:ea typeface="+mn-ea"/>
                <a:cs typeface="Arial" pitchFamily="34" charset="0"/>
              </a:rPr>
              <a:t>zu Gender, Armut, Regierungsführung, Krisenprävention, Umwelt- und Ressourcenschutz etc. zu beobachten und zu messen. Die verpflichtenden DAC und BMZ Kennungen sowie relevante Querschnittsthemen der Maßnahme sind in das </a:t>
            </a:r>
            <a:r>
              <a:rPr lang="de-DE" sz="900" kern="1200" dirty="0" err="1" smtClean="0">
                <a:solidFill>
                  <a:schemeClr val="tx1"/>
                </a:solidFill>
                <a:effectLst/>
                <a:latin typeface="Arial" pitchFamily="34" charset="0"/>
                <a:ea typeface="+mn-ea"/>
                <a:cs typeface="Arial" pitchFamily="34" charset="0"/>
              </a:rPr>
              <a:t>Monitoringsystem</a:t>
            </a:r>
            <a:r>
              <a:rPr lang="de-DE" sz="900" kern="1200" dirty="0" smtClean="0">
                <a:solidFill>
                  <a:schemeClr val="tx1"/>
                </a:solidFill>
                <a:effectLst/>
                <a:latin typeface="Arial" pitchFamily="34" charset="0"/>
                <a:ea typeface="+mn-ea"/>
                <a:cs typeface="Arial" pitchFamily="34" charset="0"/>
              </a:rPr>
              <a:t> zu integrierten. </a:t>
            </a:r>
          </a:p>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10</a:t>
            </a:fld>
            <a:endParaRPr lang="de-DE"/>
          </a:p>
        </p:txBody>
      </p:sp>
    </p:spTree>
    <p:extLst>
      <p:ext uri="{BB962C8B-B14F-4D97-AF65-F5344CB8AC3E}">
        <p14:creationId xmlns:p14="http://schemas.microsoft.com/office/powerpoint/2010/main" val="2097512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sz="900" kern="1200" dirty="0" smtClean="0">
                <a:solidFill>
                  <a:schemeClr val="tx1"/>
                </a:solidFill>
                <a:effectLst/>
                <a:latin typeface="Arial" pitchFamily="34" charset="0"/>
                <a:ea typeface="+mn-ea"/>
                <a:cs typeface="Arial" pitchFamily="34" charset="0"/>
              </a:rPr>
              <a:t>Die Ergebnisse der Prozessschritte 1 bis 3 werden in ein WoM Format überführt und mit weiteren Detailangaben, die für das Monitoring einer Maßnahmen wichtig sind, ergänzt. Das WoM Format dient der Strukturierung der Prozesse der Datenerhebung und der systematischen Dokumentation der erhobenen Daten, um die Interpretation und Nutzung der Daten für die Steuerung zu erleichtern.</a:t>
            </a:r>
          </a:p>
          <a:p>
            <a:r>
              <a:rPr lang="de-DE" sz="900" b="1" i="0" u="none" strike="noStrike" kern="1200" baseline="0" dirty="0" smtClean="0">
                <a:solidFill>
                  <a:schemeClr val="tx1"/>
                </a:solidFill>
                <a:latin typeface="Arial" pitchFamily="34" charset="0"/>
                <a:ea typeface="+mn-ea"/>
                <a:cs typeface="Arial" pitchFamily="34" charset="0"/>
              </a:rPr>
              <a:t>Ziel </a:t>
            </a:r>
            <a:r>
              <a:rPr lang="de-DE" sz="900" b="0" i="0" u="none" strike="noStrike" kern="1200" baseline="0" dirty="0" smtClean="0">
                <a:solidFill>
                  <a:schemeClr val="tx1"/>
                </a:solidFill>
                <a:latin typeface="Arial" pitchFamily="34" charset="0"/>
                <a:ea typeface="+mn-ea"/>
                <a:cs typeface="Arial" pitchFamily="34" charset="0"/>
              </a:rPr>
              <a:t>und</a:t>
            </a:r>
            <a:r>
              <a:rPr lang="de-DE" sz="900" b="1" i="0" u="none" strike="noStrike" kern="1200" baseline="0" dirty="0" smtClean="0">
                <a:solidFill>
                  <a:schemeClr val="tx1"/>
                </a:solidFill>
                <a:latin typeface="Arial" pitchFamily="34" charset="0"/>
                <a:ea typeface="+mn-ea"/>
                <a:cs typeface="Arial" pitchFamily="34" charset="0"/>
              </a:rPr>
              <a:t> Wirkungen</a:t>
            </a:r>
            <a:r>
              <a:rPr lang="de-DE" sz="900" b="0" i="0" u="none" strike="noStrike" kern="1200" baseline="0" dirty="0" smtClean="0">
                <a:solidFill>
                  <a:schemeClr val="tx1"/>
                </a:solidFill>
                <a:latin typeface="Arial" pitchFamily="34" charset="0"/>
                <a:ea typeface="+mn-ea"/>
                <a:cs typeface="Arial" pitchFamily="34" charset="0"/>
              </a:rPr>
              <a:t>: Das in der Planungsphase festgelegte Ziel sowie die Wirkungen der Maßnahme werden in das WoM Format übernommen, entsprechend der Wirkungsmatrix. Neben den Wirkungen innerhalb des Verantwortungsbereichs der Maßnahme können auch übergeordnete Wirkungen außerhalb des Verantwortungsbereichs in das WoM Format aufgenommen werden.</a:t>
            </a:r>
          </a:p>
          <a:p>
            <a:r>
              <a:rPr lang="de-DE" sz="900" b="1" i="0" u="none" strike="noStrike" kern="1200" baseline="0" dirty="0" smtClean="0">
                <a:solidFill>
                  <a:schemeClr val="tx1"/>
                </a:solidFill>
                <a:latin typeface="Arial" pitchFamily="34" charset="0"/>
                <a:ea typeface="+mn-ea"/>
                <a:cs typeface="Arial" pitchFamily="34" charset="0"/>
              </a:rPr>
              <a:t>Aktivitäten</a:t>
            </a:r>
            <a:r>
              <a:rPr lang="de-DE" sz="900" b="0" i="0" u="none" strike="noStrike" kern="1200" baseline="0" dirty="0" smtClean="0">
                <a:solidFill>
                  <a:schemeClr val="tx1"/>
                </a:solidFill>
                <a:latin typeface="Arial" pitchFamily="34" charset="0"/>
                <a:ea typeface="+mn-ea"/>
                <a:cs typeface="Arial" pitchFamily="34" charset="0"/>
              </a:rPr>
              <a:t>: Ggf. können auch Aktivitäten in das WoM Format eingetragen werden. Hier empfiehlt es sich jedoch, nicht zu kleinteilig vorzugehen, sondern beispielsweise </a:t>
            </a:r>
            <a:r>
              <a:rPr lang="de-DE" sz="900" b="0" i="0" u="none" strike="noStrike" kern="1200" baseline="0" dirty="0" err="1" smtClean="0">
                <a:solidFill>
                  <a:schemeClr val="tx1"/>
                </a:solidFill>
                <a:latin typeface="Arial" pitchFamily="34" charset="0"/>
                <a:ea typeface="+mn-ea"/>
                <a:cs typeface="Arial" pitchFamily="34" charset="0"/>
              </a:rPr>
              <a:t>Aktivitätenbündel</a:t>
            </a:r>
            <a:r>
              <a:rPr lang="de-DE" sz="900" b="0" i="0" u="none" strike="noStrike" kern="1200" baseline="0" dirty="0" smtClean="0">
                <a:solidFill>
                  <a:schemeClr val="tx1"/>
                </a:solidFill>
                <a:latin typeface="Arial" pitchFamily="34" charset="0"/>
                <a:ea typeface="+mn-ea"/>
                <a:cs typeface="Arial" pitchFamily="34" charset="0"/>
              </a:rPr>
              <a:t> zu formulieren.</a:t>
            </a:r>
          </a:p>
          <a:p>
            <a:pPr marL="0" marR="0" indent="0" algn="l" defTabSz="914400" rtl="0" eaLnBrk="1" fontAlgn="base" latinLnBrk="0" hangingPunct="1">
              <a:lnSpc>
                <a:spcPct val="100000"/>
              </a:lnSpc>
              <a:spcBef>
                <a:spcPct val="30000"/>
              </a:spcBef>
              <a:spcAft>
                <a:spcPct val="0"/>
              </a:spcAft>
              <a:buClrTx/>
              <a:buSzTx/>
              <a:buFontTx/>
              <a:buNone/>
              <a:tabLst/>
              <a:defRPr/>
            </a:pPr>
            <a:r>
              <a:rPr lang="de-DE" sz="900" b="1" i="0" u="none" strike="noStrike" kern="1200" baseline="0" dirty="0" smtClean="0">
                <a:solidFill>
                  <a:schemeClr val="tx1"/>
                </a:solidFill>
                <a:latin typeface="Arial" pitchFamily="34" charset="0"/>
                <a:ea typeface="+mn-ea"/>
                <a:cs typeface="Arial" pitchFamily="34" charset="0"/>
              </a:rPr>
              <a:t>Wirkungshypothesen, Annahmen und Risiken: </a:t>
            </a:r>
            <a:r>
              <a:rPr lang="de-DE" sz="900" b="0" i="0" u="none" strike="noStrike" kern="1200" baseline="0" dirty="0" smtClean="0">
                <a:solidFill>
                  <a:schemeClr val="tx1"/>
                </a:solidFill>
                <a:latin typeface="Arial" pitchFamily="34" charset="0"/>
                <a:ea typeface="+mn-ea"/>
                <a:cs typeface="Arial" pitchFamily="34" charset="0"/>
              </a:rPr>
              <a:t>Die in der Planungsphase formulierten Wirkungshypothesen, Annahmen und Risiken auf Wirkungsebene werden in das </a:t>
            </a:r>
            <a:r>
              <a:rPr lang="de-DE" sz="900" b="0" i="0" u="none" strike="noStrike" kern="1200" baseline="0" dirty="0" err="1" smtClean="0">
                <a:solidFill>
                  <a:schemeClr val="tx1"/>
                </a:solidFill>
                <a:latin typeface="Arial" pitchFamily="34" charset="0"/>
                <a:ea typeface="+mn-ea"/>
                <a:cs typeface="Arial" pitchFamily="34" charset="0"/>
              </a:rPr>
              <a:t>WoM</a:t>
            </a:r>
            <a:r>
              <a:rPr lang="de-DE" sz="900" b="0" i="0" u="none" strike="noStrike" kern="1200" baseline="0" dirty="0" smtClean="0">
                <a:solidFill>
                  <a:schemeClr val="tx1"/>
                </a:solidFill>
                <a:latin typeface="Arial" pitchFamily="34" charset="0"/>
                <a:ea typeface="+mn-ea"/>
                <a:cs typeface="Arial" pitchFamily="34" charset="0"/>
              </a:rPr>
              <a:t> Format übertragen und </a:t>
            </a:r>
            <a:r>
              <a:rPr lang="de-DE" sz="900" b="0" i="0" u="none" strike="noStrike" kern="1200" baseline="0" dirty="0" err="1" smtClean="0">
                <a:solidFill>
                  <a:schemeClr val="tx1"/>
                </a:solidFill>
                <a:latin typeface="Arial" pitchFamily="34" charset="0"/>
                <a:ea typeface="+mn-ea"/>
                <a:cs typeface="Arial" pitchFamily="34" charset="0"/>
              </a:rPr>
              <a:t>gemonitort</a:t>
            </a:r>
            <a:r>
              <a:rPr lang="de-DE" sz="900" b="0" i="0" u="none" strike="noStrike" kern="1200" baseline="0" dirty="0" smtClean="0">
                <a:solidFill>
                  <a:schemeClr val="tx1"/>
                </a:solidFill>
                <a:latin typeface="Arial" pitchFamily="34" charset="0"/>
                <a:ea typeface="+mn-ea"/>
                <a:cs typeface="Arial" pitchFamily="34" charset="0"/>
              </a:rPr>
              <a:t>. So lässt sich überprüfen, ob die Wirkungshypothesen noch zutreffend sind. Außerdem werden die Entwicklung der Annahmen und Risiken beobachtet und Fortschritte und Abweichungen sowie Steuerungs- und Handlungsbedarf im </a:t>
            </a:r>
            <a:r>
              <a:rPr lang="de-DE" sz="900" b="0" i="0" u="none" strike="noStrike" kern="1200" baseline="0" dirty="0" err="1" smtClean="0">
                <a:solidFill>
                  <a:schemeClr val="tx1"/>
                </a:solidFill>
                <a:latin typeface="Arial" pitchFamily="34" charset="0"/>
                <a:ea typeface="+mn-ea"/>
                <a:cs typeface="Arial" pitchFamily="34" charset="0"/>
              </a:rPr>
              <a:t>WoM</a:t>
            </a:r>
            <a:r>
              <a:rPr lang="de-DE" sz="900" b="0" i="0" u="none" strike="noStrike" kern="1200" baseline="0" dirty="0" smtClean="0">
                <a:solidFill>
                  <a:schemeClr val="tx1"/>
                </a:solidFill>
                <a:latin typeface="Arial" pitchFamily="34" charset="0"/>
                <a:ea typeface="+mn-ea"/>
                <a:cs typeface="Arial" pitchFamily="34" charset="0"/>
              </a:rPr>
              <a:t> Format dokumentiert.</a:t>
            </a:r>
          </a:p>
          <a:p>
            <a:r>
              <a:rPr lang="de-DE" sz="900" b="1" i="0" u="none" strike="noStrike" kern="1200" baseline="0" dirty="0" smtClean="0">
                <a:solidFill>
                  <a:schemeClr val="tx1"/>
                </a:solidFill>
                <a:latin typeface="Arial" pitchFamily="34" charset="0"/>
                <a:ea typeface="+mn-ea"/>
                <a:cs typeface="Arial" pitchFamily="34" charset="0"/>
              </a:rPr>
              <a:t>Übergeordnete Wirkungen: </a:t>
            </a:r>
            <a:r>
              <a:rPr lang="de-DE" sz="900" b="0" i="0" u="none" strike="noStrike" kern="1200" baseline="0" dirty="0" smtClean="0">
                <a:solidFill>
                  <a:schemeClr val="tx1"/>
                </a:solidFill>
                <a:latin typeface="Arial" pitchFamily="34" charset="0"/>
                <a:ea typeface="+mn-ea"/>
                <a:cs typeface="Arial" pitchFamily="34" charset="0"/>
              </a:rPr>
              <a:t>Neben den Wirkungen innerhalb des Verantwortungsbereichs der Maßnahme werden auch Wirkungen außerhalb des Verantwortungsbereichs (Wirkungen auf entwicklungspolitisch übergeordneter Ebene / hoch aggregierte Wirkungen) in das </a:t>
            </a:r>
            <a:r>
              <a:rPr lang="de-DE" sz="900" b="0" i="0" u="none" strike="noStrike" kern="1200" baseline="0" dirty="0" err="1" smtClean="0">
                <a:solidFill>
                  <a:schemeClr val="tx1"/>
                </a:solidFill>
                <a:latin typeface="Arial" pitchFamily="34" charset="0"/>
                <a:ea typeface="+mn-ea"/>
                <a:cs typeface="Arial" pitchFamily="34" charset="0"/>
              </a:rPr>
              <a:t>WoM</a:t>
            </a:r>
            <a:r>
              <a:rPr lang="de-DE" sz="900" b="0" i="0" u="none" strike="noStrike" kern="1200" baseline="0" dirty="0" smtClean="0">
                <a:solidFill>
                  <a:schemeClr val="tx1"/>
                </a:solidFill>
                <a:latin typeface="Arial" pitchFamily="34" charset="0"/>
                <a:ea typeface="+mn-ea"/>
                <a:cs typeface="Arial" pitchFamily="34" charset="0"/>
              </a:rPr>
              <a:t> Format aufgenommen.</a:t>
            </a:r>
            <a:endParaRPr lang="de-DE" sz="900" b="1" i="0" u="none" strike="noStrike" kern="1200" baseline="0" dirty="0" smtClean="0">
              <a:solidFill>
                <a:schemeClr val="tx1"/>
              </a:solidFill>
              <a:latin typeface="Arial" pitchFamily="34" charset="0"/>
              <a:ea typeface="+mn-ea"/>
              <a:cs typeface="Arial" pitchFamily="34" charset="0"/>
            </a:endParaRPr>
          </a:p>
          <a:p>
            <a:r>
              <a:rPr lang="de-DE" sz="900" b="1" i="0" u="none" strike="noStrike" kern="1200" baseline="0" dirty="0" smtClean="0">
                <a:solidFill>
                  <a:schemeClr val="tx1"/>
                </a:solidFill>
                <a:latin typeface="Arial" pitchFamily="34" charset="0"/>
                <a:ea typeface="+mn-ea"/>
                <a:cs typeface="Arial" pitchFamily="34" charset="0"/>
              </a:rPr>
              <a:t>Indikatoren</a:t>
            </a:r>
            <a:r>
              <a:rPr lang="de-DE" sz="900" b="0" i="0" u="none" strike="noStrike" kern="1200" baseline="0" dirty="0" smtClean="0">
                <a:solidFill>
                  <a:schemeClr val="tx1"/>
                </a:solidFill>
                <a:latin typeface="Arial" pitchFamily="34" charset="0"/>
                <a:ea typeface="+mn-ea"/>
                <a:cs typeface="Arial" pitchFamily="34" charset="0"/>
              </a:rPr>
              <a:t>: Indikatoren auf Zielebene sowie auf Ebene der Wirkungen innerhalb des Verantwortungsbereichs werden in das WoM Format übertragen. Zu jedem Indikator ist festzulegen, welcher Wert zum jeweiligen Messzeitpunkt erreicht sein sollte (Meilenstein). Daraus ergibt sich auch, wann der Indikator zu messen ist (Messintervall). Die Messintervalle richten sich an den Meilensteinen der Programmplanung aus, nicht umgekehrt. Im WoM Format wird auch festgehalten, ob ein Indikator einen Bezug zu den vorgeschriebenen BMZ- /DAC-Kennungen oder Querschnittsthemen wie Gender, Konflikt, Umwelt etc. hat.</a:t>
            </a:r>
          </a:p>
          <a:p>
            <a:r>
              <a:rPr lang="de-DE" sz="900" b="1" i="0" u="none" strike="noStrike" kern="1200" baseline="0" dirty="0" smtClean="0">
                <a:solidFill>
                  <a:schemeClr val="tx1"/>
                </a:solidFill>
                <a:latin typeface="Arial" pitchFamily="34" charset="0"/>
                <a:ea typeface="+mn-ea"/>
                <a:cs typeface="Arial" pitchFamily="34" charset="0"/>
              </a:rPr>
              <a:t>Verantwortlichkeiten für </a:t>
            </a:r>
            <a:r>
              <a:rPr lang="de-DE" sz="900" b="1" i="0" u="none" strike="noStrike" kern="1200" baseline="0" dirty="0" err="1" smtClean="0">
                <a:solidFill>
                  <a:schemeClr val="tx1"/>
                </a:solidFill>
                <a:latin typeface="Arial" pitchFamily="34" charset="0"/>
                <a:ea typeface="+mn-ea"/>
                <a:cs typeface="Arial" pitchFamily="34" charset="0"/>
              </a:rPr>
              <a:t>Monitoringaktivitäten</a:t>
            </a:r>
            <a:r>
              <a:rPr lang="de-DE" sz="900" b="1" i="0" u="none" strike="noStrike" kern="1200" baseline="0" dirty="0" smtClean="0">
                <a:solidFill>
                  <a:schemeClr val="tx1"/>
                </a:solidFill>
                <a:latin typeface="Arial" pitchFamily="34" charset="0"/>
                <a:ea typeface="+mn-ea"/>
                <a:cs typeface="Arial" pitchFamily="34" charset="0"/>
              </a:rPr>
              <a:t>: </a:t>
            </a:r>
            <a:r>
              <a:rPr lang="de-DE" sz="900" b="0" i="0" u="none" strike="noStrike" kern="1200" baseline="0" dirty="0" smtClean="0">
                <a:solidFill>
                  <a:schemeClr val="tx1"/>
                </a:solidFill>
                <a:latin typeface="Arial" pitchFamily="34" charset="0"/>
                <a:ea typeface="+mn-ea"/>
                <a:cs typeface="Arial" pitchFamily="34" charset="0"/>
              </a:rPr>
              <a:t>Vor allem folgende Verantwortliche für </a:t>
            </a:r>
            <a:r>
              <a:rPr lang="de-DE" sz="900" b="0" i="0" u="none" strike="noStrike" kern="1200" baseline="0" dirty="0" err="1" smtClean="0">
                <a:solidFill>
                  <a:schemeClr val="tx1"/>
                </a:solidFill>
                <a:latin typeface="Arial" pitchFamily="34" charset="0"/>
                <a:ea typeface="+mn-ea"/>
                <a:cs typeface="Arial" pitchFamily="34" charset="0"/>
              </a:rPr>
              <a:t>Monitoringaufgaben</a:t>
            </a:r>
            <a:r>
              <a:rPr lang="de-DE" sz="900" b="0" i="0" u="none" strike="noStrike" kern="1200" baseline="0" dirty="0" smtClean="0">
                <a:solidFill>
                  <a:schemeClr val="tx1"/>
                </a:solidFill>
                <a:latin typeface="Arial" pitchFamily="34" charset="0"/>
                <a:ea typeface="+mn-ea"/>
                <a:cs typeface="Arial" pitchFamily="34" charset="0"/>
              </a:rPr>
              <a:t> sollten konkret benannt werden: Verantwortung für die Datenerhebung, Verantwortung für die Interpretation der Daten, Verantwortung für die Nutzung und Kommunikation. </a:t>
            </a:r>
          </a:p>
          <a:p>
            <a:r>
              <a:rPr lang="de-DE" sz="900" b="1" i="0" u="none" strike="noStrike" kern="1200" baseline="0" dirty="0" smtClean="0">
                <a:solidFill>
                  <a:schemeClr val="tx1"/>
                </a:solidFill>
                <a:latin typeface="Arial" pitchFamily="34" charset="0"/>
                <a:ea typeface="+mn-ea"/>
                <a:cs typeface="Arial" pitchFamily="34" charset="0"/>
              </a:rPr>
              <a:t>Zeitplan für WoM / Datenerhebung: </a:t>
            </a:r>
            <a:r>
              <a:rPr lang="de-DE" sz="900" b="0" i="0" u="none" strike="noStrike" kern="1200" baseline="0" dirty="0" smtClean="0">
                <a:solidFill>
                  <a:schemeClr val="tx1"/>
                </a:solidFill>
                <a:latin typeface="Arial" pitchFamily="34" charset="0"/>
                <a:ea typeface="+mn-ea"/>
                <a:cs typeface="Arial" pitchFamily="34" charset="0"/>
              </a:rPr>
              <a:t>Zu Beginn der operativen Planung wird festgelegt, zu welchem Zeitpunkt die Indikatoren relevant werden und bis wann diese erfüllt sein müssen. Ebenso wird festgehalten, zu welchen Zeitpunkten die Indikatoren gemessen werden (Messintervalle und Meilensteine).</a:t>
            </a:r>
          </a:p>
          <a:p>
            <a:r>
              <a:rPr lang="de-DE" sz="900" b="1" i="0" u="none" strike="noStrike" kern="1200" baseline="0" dirty="0" smtClean="0">
                <a:solidFill>
                  <a:schemeClr val="tx1"/>
                </a:solidFill>
                <a:latin typeface="Arial" pitchFamily="34" charset="0"/>
                <a:ea typeface="+mn-ea"/>
                <a:cs typeface="Arial" pitchFamily="34" charset="0"/>
              </a:rPr>
              <a:t>Methoden der Datenerhebung: </a:t>
            </a:r>
            <a:r>
              <a:rPr lang="de-DE" sz="900" b="0" i="0" u="none" strike="noStrike" kern="1200" baseline="0" dirty="0" smtClean="0">
                <a:solidFill>
                  <a:schemeClr val="tx1"/>
                </a:solidFill>
                <a:latin typeface="Arial" pitchFamily="34" charset="0"/>
                <a:ea typeface="+mn-ea"/>
                <a:cs typeface="Arial" pitchFamily="34" charset="0"/>
              </a:rPr>
              <a:t>Für jeden Indikator ist die Informationsquelle bzw. die Methode anzugeben, mit der die Daten erhoben werden. Werden sie nicht selbst erhoben, ist anzugeben, woher die Daten kommen. Die Auswahl der adäquaten Datenerhebungsmethode ist abhängig vom Indikator, der Zielsetzung des Monitoring und den Erwartungen der Beteiligten, der Zeit und den zur Verfügung stehenden Ressourcen.</a:t>
            </a:r>
          </a:p>
          <a:p>
            <a:endParaRPr lang="de-DE" sz="1200" b="0" i="0" u="none" strike="noStrike" kern="1200" baseline="0" dirty="0" smtClean="0">
              <a:solidFill>
                <a:schemeClr val="tx1"/>
              </a:solidFill>
              <a:latin typeface="Times" charset="0"/>
              <a:ea typeface="+mn-ea"/>
              <a:cs typeface="+mn-cs"/>
            </a:endParaRPr>
          </a:p>
        </p:txBody>
      </p:sp>
      <p:sp>
        <p:nvSpPr>
          <p:cNvPr id="4" name="Foliennummernplatzhalter 3"/>
          <p:cNvSpPr>
            <a:spLocks noGrp="1"/>
          </p:cNvSpPr>
          <p:nvPr>
            <p:ph type="sldNum" sz="quarter" idx="10"/>
          </p:nvPr>
        </p:nvSpPr>
        <p:spPr/>
        <p:txBody>
          <a:bodyPr/>
          <a:lstStyle/>
          <a:p>
            <a:fld id="{276F4F92-661F-4424-ADED-7D3829A4203F}" type="slidenum">
              <a:rPr lang="de-DE" smtClean="0"/>
              <a:pPr/>
              <a:t>11</a:t>
            </a:fld>
            <a:endParaRPr lang="de-DE"/>
          </a:p>
        </p:txBody>
      </p:sp>
    </p:spTree>
    <p:extLst>
      <p:ext uri="{BB962C8B-B14F-4D97-AF65-F5344CB8AC3E}">
        <p14:creationId xmlns:p14="http://schemas.microsoft.com/office/powerpoint/2010/main" val="34159824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b="1" i="0" u="none" strike="noStrike" kern="1200" baseline="0" dirty="0" smtClean="0">
                <a:solidFill>
                  <a:schemeClr val="tx1"/>
                </a:solidFill>
                <a:latin typeface="Arial" pitchFamily="34" charset="0"/>
                <a:ea typeface="+mn-ea"/>
                <a:cs typeface="Arial" pitchFamily="34" charset="0"/>
              </a:rPr>
              <a:t>Baseline-Erhebungen </a:t>
            </a:r>
            <a:r>
              <a:rPr lang="de-DE" sz="900" b="0" i="0" u="none" strike="noStrike" kern="1200" baseline="0" dirty="0" smtClean="0">
                <a:solidFill>
                  <a:schemeClr val="tx1"/>
                </a:solidFill>
                <a:latin typeface="Arial" pitchFamily="34" charset="0"/>
                <a:ea typeface="+mn-ea"/>
                <a:cs typeface="Arial" pitchFamily="34" charset="0"/>
              </a:rPr>
              <a:t>stellen die Ausgangsdaten für die definierten Ziel- und Wirkungsindikatoren zu Beginn einer Maßnahme bereit und ermöglichen Vorher- / Nachher-Vergleiche. Sie sind eine Voraussetzung für spätere Wirkungsnachweise und unabdingbare Voraussetzung für die Wertbestückung der Indikatoren. Liegen Baselinedaten zu Beginn der Maßnahme noch nicht vor, dann sind sie innerhalb des ersten Jahres der Implementierung zu erheben und gemeinsam mit den Zielwerten an den Auftraggeber zu übermitteln. Der abgeleitete </a:t>
            </a:r>
            <a:r>
              <a:rPr lang="de-DE" sz="900" b="1" i="0" u="none" strike="noStrike" kern="1200" baseline="0" dirty="0" smtClean="0">
                <a:solidFill>
                  <a:schemeClr val="tx1"/>
                </a:solidFill>
                <a:latin typeface="Arial" pitchFamily="34" charset="0"/>
                <a:ea typeface="+mn-ea"/>
                <a:cs typeface="Arial" pitchFamily="34" charset="0"/>
              </a:rPr>
              <a:t>Zielwert </a:t>
            </a:r>
            <a:r>
              <a:rPr lang="de-DE" sz="900" b="0" i="0" u="none" strike="noStrike" kern="1200" baseline="0" dirty="0" smtClean="0">
                <a:solidFill>
                  <a:schemeClr val="tx1"/>
                </a:solidFill>
                <a:latin typeface="Arial" pitchFamily="34" charset="0"/>
                <a:ea typeface="+mn-ea"/>
                <a:cs typeface="Arial" pitchFamily="34" charset="0"/>
              </a:rPr>
              <a:t>sowie die Angabe, zu welchem Zeitpunkt dieser zu erreichen sein soll, sind das zentrale Leistungsversprechen gegenüber dem Auftraggeber. Sie sind ein wichtiger Maßstab für den jährlichen Fortschrittsbericht.</a:t>
            </a:r>
          </a:p>
          <a:p>
            <a:endParaRPr lang="de-DE" sz="900" b="0" i="0" u="none" strike="noStrike" kern="1200" baseline="0" dirty="0" smtClean="0">
              <a:solidFill>
                <a:schemeClr val="tx1"/>
              </a:solidFill>
              <a:latin typeface="Arial" pitchFamily="34" charset="0"/>
              <a:ea typeface="+mn-ea"/>
              <a:cs typeface="Arial" pitchFamily="34" charset="0"/>
            </a:endParaRPr>
          </a:p>
          <a:p>
            <a:r>
              <a:rPr lang="de-DE" sz="900" b="0" i="0" u="none" strike="noStrike" kern="1200" baseline="0" dirty="0" smtClean="0">
                <a:solidFill>
                  <a:schemeClr val="tx1"/>
                </a:solidFill>
                <a:latin typeface="Arial" pitchFamily="34" charset="0"/>
                <a:ea typeface="+mn-ea"/>
                <a:cs typeface="Arial" pitchFamily="34" charset="0"/>
              </a:rPr>
              <a:t>Die </a:t>
            </a:r>
            <a:r>
              <a:rPr lang="de-DE" sz="900" b="0" i="0" u="none" strike="noStrike" kern="1200" baseline="0" dirty="0" err="1" smtClean="0">
                <a:solidFill>
                  <a:schemeClr val="tx1"/>
                </a:solidFill>
                <a:latin typeface="Arial" pitchFamily="34" charset="0"/>
                <a:ea typeface="+mn-ea"/>
                <a:cs typeface="Arial" pitchFamily="34" charset="0"/>
              </a:rPr>
              <a:t>Monitoringdaten</a:t>
            </a:r>
            <a:r>
              <a:rPr lang="de-DE" sz="900" b="0" i="0" u="none" strike="noStrike" kern="1200" baseline="0" dirty="0" smtClean="0">
                <a:solidFill>
                  <a:schemeClr val="tx1"/>
                </a:solidFill>
                <a:latin typeface="Arial" pitchFamily="34" charset="0"/>
                <a:ea typeface="+mn-ea"/>
                <a:cs typeface="Arial" pitchFamily="34" charset="0"/>
              </a:rPr>
              <a:t> werden entsprechend der operativen Planung der </a:t>
            </a:r>
            <a:r>
              <a:rPr lang="de-DE" sz="900" b="0" i="0" u="none" strike="noStrike" kern="1200" baseline="0" dirty="0" err="1" smtClean="0">
                <a:solidFill>
                  <a:schemeClr val="tx1"/>
                </a:solidFill>
                <a:latin typeface="Arial" pitchFamily="34" charset="0"/>
                <a:ea typeface="+mn-ea"/>
                <a:cs typeface="Arial" pitchFamily="34" charset="0"/>
              </a:rPr>
              <a:t>Monitoringaktivitäten</a:t>
            </a:r>
            <a:r>
              <a:rPr lang="de-DE" sz="900" b="0" i="0" u="none" strike="noStrike" kern="1200" baseline="0" dirty="0" smtClean="0">
                <a:solidFill>
                  <a:schemeClr val="tx1"/>
                </a:solidFill>
                <a:latin typeface="Arial" pitchFamily="34" charset="0"/>
                <a:ea typeface="+mn-ea"/>
                <a:cs typeface="Arial" pitchFamily="34" charset="0"/>
              </a:rPr>
              <a:t> erhoben. Das Monitoring der Veränderungen, die innerhalb des Verantwortungsbereichs der Maßnahme liegen, erfolgt periodisch und systematisch sowie mindestens zweimal im Jahr. Das Ziel mit seinen entsprechenden Zielindikatoren ist mindestens einmal im Jahr zu </a:t>
            </a:r>
            <a:r>
              <a:rPr lang="de-DE" sz="900" b="0" i="0" u="none" strike="noStrike" kern="1200" baseline="0" dirty="0" err="1" smtClean="0">
                <a:solidFill>
                  <a:schemeClr val="tx1"/>
                </a:solidFill>
                <a:latin typeface="Arial" pitchFamily="34" charset="0"/>
                <a:ea typeface="+mn-ea"/>
                <a:cs typeface="Arial" pitchFamily="34" charset="0"/>
              </a:rPr>
              <a:t>monitoren</a:t>
            </a:r>
            <a:r>
              <a:rPr lang="de-DE" sz="900" b="0" i="0" u="none" strike="noStrike" kern="1200" baseline="0" dirty="0" smtClean="0">
                <a:solidFill>
                  <a:schemeClr val="tx1"/>
                </a:solidFill>
                <a:latin typeface="Arial" pitchFamily="34" charset="0"/>
                <a:ea typeface="+mn-ea"/>
                <a:cs typeface="Arial" pitchFamily="34" charset="0"/>
              </a:rPr>
              <a:t>. </a:t>
            </a:r>
          </a:p>
          <a:p>
            <a:endParaRPr lang="de-DE" sz="900" b="0" i="0" u="none" strike="noStrike" kern="1200" baseline="0" dirty="0" smtClean="0">
              <a:solidFill>
                <a:schemeClr val="tx1"/>
              </a:solidFill>
              <a:latin typeface="Arial" pitchFamily="34" charset="0"/>
              <a:ea typeface="+mn-ea"/>
              <a:cs typeface="Arial" pitchFamily="34" charset="0"/>
            </a:endParaRPr>
          </a:p>
          <a:p>
            <a:r>
              <a:rPr lang="de-DE" sz="900" b="0" i="0" u="none" strike="noStrike" kern="1200" baseline="0" dirty="0" smtClean="0">
                <a:solidFill>
                  <a:schemeClr val="tx1"/>
                </a:solidFill>
                <a:latin typeface="Arial" pitchFamily="34" charset="0"/>
                <a:ea typeface="+mn-ea"/>
                <a:cs typeface="Arial" pitchFamily="34" charset="0"/>
              </a:rPr>
              <a:t>Die </a:t>
            </a:r>
            <a:r>
              <a:rPr lang="de-DE" sz="900" b="1" i="0" u="none" strike="noStrike" kern="1200" baseline="0" dirty="0" smtClean="0">
                <a:solidFill>
                  <a:schemeClr val="tx1"/>
                </a:solidFill>
                <a:latin typeface="Arial" pitchFamily="34" charset="0"/>
                <a:ea typeface="+mn-ea"/>
                <a:cs typeface="Arial" pitchFamily="34" charset="0"/>
              </a:rPr>
              <a:t>Datenanalyse</a:t>
            </a:r>
            <a:r>
              <a:rPr lang="de-DE" sz="900" b="0" i="0" u="none" strike="noStrike" kern="1200" baseline="0" dirty="0" smtClean="0">
                <a:solidFill>
                  <a:schemeClr val="tx1"/>
                </a:solidFill>
                <a:latin typeface="Arial" pitchFamily="34" charset="0"/>
                <a:ea typeface="+mn-ea"/>
                <a:cs typeface="Arial" pitchFamily="34" charset="0"/>
              </a:rPr>
              <a:t> erfolgt mittels der folgenden Leitfragen und dient der Reflexion über den Grad der Wirkungserreichung: </a:t>
            </a:r>
            <a:r>
              <a:rPr lang="de-DE" sz="900" b="0" i="1" u="none" strike="noStrike" kern="1200" baseline="0" dirty="0" smtClean="0">
                <a:solidFill>
                  <a:schemeClr val="tx1"/>
                </a:solidFill>
                <a:latin typeface="Arial" pitchFamily="34" charset="0"/>
                <a:ea typeface="+mn-ea"/>
                <a:cs typeface="Arial" pitchFamily="34" charset="0"/>
              </a:rPr>
              <a:t>Was bedeuten die erhobenen Daten für die Wirkungserreichung der Maßnahme? Lässt sich die angestrebte Wirkung erreichen? Wo ist nachzubessern? Welche Leistungen sind noch zu erbringen? Welche Steuerungs- oder Handlungsbedarfe ergeben sich, um die angestrebte Wirkung gemäß dem formulierten Indikator zu erzielen?</a:t>
            </a:r>
          </a:p>
        </p:txBody>
      </p:sp>
      <p:sp>
        <p:nvSpPr>
          <p:cNvPr id="4" name="Foliennummernplatzhalter 3"/>
          <p:cNvSpPr>
            <a:spLocks noGrp="1"/>
          </p:cNvSpPr>
          <p:nvPr>
            <p:ph type="sldNum" sz="quarter" idx="10"/>
          </p:nvPr>
        </p:nvSpPr>
        <p:spPr/>
        <p:txBody>
          <a:bodyPr/>
          <a:lstStyle/>
          <a:p>
            <a:fld id="{276F4F92-661F-4424-ADED-7D3829A4203F}" type="slidenum">
              <a:rPr lang="de-DE" smtClean="0"/>
              <a:pPr/>
              <a:t>12</a:t>
            </a:fld>
            <a:endParaRPr lang="de-DE"/>
          </a:p>
        </p:txBody>
      </p:sp>
    </p:spTree>
    <p:extLst>
      <p:ext uri="{BB962C8B-B14F-4D97-AF65-F5344CB8AC3E}">
        <p14:creationId xmlns:p14="http://schemas.microsoft.com/office/powerpoint/2010/main" val="2097512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b="0" i="0" u="sng" strike="noStrike" kern="1200" baseline="0" dirty="0" smtClean="0">
                <a:solidFill>
                  <a:schemeClr val="tx1"/>
                </a:solidFill>
                <a:latin typeface="Arial" pitchFamily="34" charset="0"/>
                <a:ea typeface="+mn-ea"/>
                <a:cs typeface="Arial" pitchFamily="34" charset="0"/>
              </a:rPr>
              <a:t>Steuerung ohne Monitoring ist ein Blindflug</a:t>
            </a:r>
            <a:r>
              <a:rPr lang="de-DE" sz="900" b="0" i="0" u="none" strike="noStrike" kern="1200" baseline="0" dirty="0" smtClean="0">
                <a:solidFill>
                  <a:schemeClr val="tx1"/>
                </a:solidFill>
                <a:latin typeface="Arial" pitchFamily="34" charset="0"/>
                <a:ea typeface="+mn-ea"/>
                <a:cs typeface="Arial" pitchFamily="34" charset="0"/>
              </a:rPr>
              <a:t>. Um eine Maßnahme steuern zu können, sind </a:t>
            </a:r>
            <a:r>
              <a:rPr lang="de-DE" sz="900" b="0" i="0" u="none" strike="noStrike" kern="1200" baseline="0" dirty="0" err="1" smtClean="0">
                <a:solidFill>
                  <a:schemeClr val="tx1"/>
                </a:solidFill>
                <a:latin typeface="Arial" pitchFamily="34" charset="0"/>
                <a:ea typeface="+mn-ea"/>
                <a:cs typeface="Arial" pitchFamily="34" charset="0"/>
              </a:rPr>
              <a:t>Monitoringdaten</a:t>
            </a:r>
            <a:r>
              <a:rPr lang="de-DE" sz="900" b="0" i="0" u="none" strike="noStrike" kern="1200" baseline="0" dirty="0" smtClean="0">
                <a:solidFill>
                  <a:schemeClr val="tx1"/>
                </a:solidFill>
                <a:latin typeface="Arial" pitchFamily="34" charset="0"/>
                <a:ea typeface="+mn-ea"/>
                <a:cs typeface="Arial" pitchFamily="34" charset="0"/>
              </a:rPr>
              <a:t> notwendig. Sie geben Auskunft über die Zielerreichung der Maßnahme und Hinweise darauf, ob die Maßnahme so läuft, wie sie ursprünglich geplant war. Auf dieser Datengrundlage können AVs und Partner </a:t>
            </a:r>
            <a:r>
              <a:rPr lang="de-DE" sz="900" b="1" i="0" u="none" strike="noStrike" kern="1200" baseline="0" dirty="0" smtClean="0">
                <a:solidFill>
                  <a:schemeClr val="tx1"/>
                </a:solidFill>
                <a:latin typeface="Arial" pitchFamily="34" charset="0"/>
                <a:ea typeface="+mn-ea"/>
                <a:cs typeface="Arial" pitchFamily="34" charset="0"/>
              </a:rPr>
              <a:t>Management- und Strategieentscheidungen </a:t>
            </a:r>
            <a:r>
              <a:rPr lang="de-DE" sz="900" b="0" i="0" u="none" strike="noStrike" kern="1200" baseline="0" dirty="0" smtClean="0">
                <a:solidFill>
                  <a:schemeClr val="tx1"/>
                </a:solidFill>
                <a:latin typeface="Arial" pitchFamily="34" charset="0"/>
                <a:ea typeface="+mn-ea"/>
                <a:cs typeface="Arial" pitchFamily="34" charset="0"/>
              </a:rPr>
              <a:t>treffen, um die Maßnahme anzupassen und Prozesse zu optimieren. Darüber hinaus fließen Informationen aus wirkungsorientierten </a:t>
            </a:r>
            <a:r>
              <a:rPr lang="de-DE" sz="900" b="0" i="0" u="none" strike="noStrike" kern="1200" baseline="0" dirty="0" err="1" smtClean="0">
                <a:solidFill>
                  <a:schemeClr val="tx1"/>
                </a:solidFill>
                <a:latin typeface="Arial" pitchFamily="34" charset="0"/>
                <a:ea typeface="+mn-ea"/>
                <a:cs typeface="Arial" pitchFamily="34" charset="0"/>
              </a:rPr>
              <a:t>Monitoringsystemen</a:t>
            </a:r>
            <a:r>
              <a:rPr lang="de-DE" sz="900" b="0" i="0" u="none" strike="noStrike" kern="1200" baseline="0" dirty="0" smtClean="0">
                <a:solidFill>
                  <a:schemeClr val="tx1"/>
                </a:solidFill>
                <a:latin typeface="Arial" pitchFamily="34" charset="0"/>
                <a:ea typeface="+mn-ea"/>
                <a:cs typeface="Arial" pitchFamily="34" charset="0"/>
              </a:rPr>
              <a:t> in die </a:t>
            </a:r>
            <a:r>
              <a:rPr lang="de-DE" sz="900" b="1" i="0" u="none" strike="noStrike" kern="1200" baseline="0" dirty="0" smtClean="0">
                <a:solidFill>
                  <a:schemeClr val="tx1"/>
                </a:solidFill>
                <a:latin typeface="Arial" pitchFamily="34" charset="0"/>
                <a:ea typeface="+mn-ea"/>
                <a:cs typeface="Arial" pitchFamily="34" charset="0"/>
              </a:rPr>
              <a:t>Berichterstattung</a:t>
            </a:r>
            <a:r>
              <a:rPr lang="de-DE" sz="900" b="0" i="0" u="none" strike="noStrike" kern="1200" baseline="0" dirty="0" smtClean="0">
                <a:solidFill>
                  <a:schemeClr val="tx1"/>
                </a:solidFill>
                <a:latin typeface="Arial" pitchFamily="34" charset="0"/>
                <a:ea typeface="+mn-ea"/>
                <a:cs typeface="Arial" pitchFamily="34" charset="0"/>
              </a:rPr>
              <a:t> ein und leisten somit auch einen Beitrag zur Legitimation der Beratungsleistungen gegenüber dem Auftraggeber und  der interessierten Öffentlichkeit. Letztendlich tragen Informationen über erreichte und nicht erreichte Wirkungen auch zum </a:t>
            </a:r>
            <a:r>
              <a:rPr lang="de-DE" sz="900" b="1" i="0" u="none" strike="noStrike" kern="1200" baseline="0" dirty="0" smtClean="0">
                <a:solidFill>
                  <a:schemeClr val="tx1"/>
                </a:solidFill>
                <a:latin typeface="Arial" pitchFamily="34" charset="0"/>
                <a:ea typeface="+mn-ea"/>
                <a:cs typeface="Arial" pitchFamily="34" charset="0"/>
              </a:rPr>
              <a:t>institutionellen Lernen </a:t>
            </a:r>
            <a:r>
              <a:rPr lang="de-DE" sz="900" b="0" i="0" u="none" strike="noStrike" kern="1200" baseline="0" dirty="0" smtClean="0">
                <a:solidFill>
                  <a:schemeClr val="tx1"/>
                </a:solidFill>
                <a:latin typeface="Arial" pitchFamily="34" charset="0"/>
                <a:ea typeface="+mn-ea"/>
                <a:cs typeface="Arial" pitchFamily="34" charset="0"/>
              </a:rPr>
              <a:t>bei und leisten damit einen Mehrwert, der weit über das Projekt hinaus geht.</a:t>
            </a:r>
          </a:p>
        </p:txBody>
      </p:sp>
      <p:sp>
        <p:nvSpPr>
          <p:cNvPr id="4" name="Foliennummernplatzhalter 3"/>
          <p:cNvSpPr>
            <a:spLocks noGrp="1"/>
          </p:cNvSpPr>
          <p:nvPr>
            <p:ph type="sldNum" sz="quarter" idx="10"/>
          </p:nvPr>
        </p:nvSpPr>
        <p:spPr/>
        <p:txBody>
          <a:bodyPr/>
          <a:lstStyle/>
          <a:p>
            <a:fld id="{276F4F92-661F-4424-ADED-7D3829A4203F}" type="slidenum">
              <a:rPr lang="de-DE" smtClean="0"/>
              <a:pPr/>
              <a:t>13</a:t>
            </a:fld>
            <a:endParaRPr lang="de-DE"/>
          </a:p>
        </p:txBody>
      </p:sp>
    </p:spTree>
    <p:extLst>
      <p:ext uri="{BB962C8B-B14F-4D97-AF65-F5344CB8AC3E}">
        <p14:creationId xmlns:p14="http://schemas.microsoft.com/office/powerpoint/2010/main" val="9572139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76F4F92-661F-4424-ADED-7D3829A4203F}" type="slidenum">
              <a:rPr lang="de-DE" smtClean="0"/>
              <a:pPr/>
              <a:t>14</a:t>
            </a:fld>
            <a:endParaRPr lang="de-DE"/>
          </a:p>
        </p:txBody>
      </p:sp>
    </p:spTree>
    <p:extLst>
      <p:ext uri="{BB962C8B-B14F-4D97-AF65-F5344CB8AC3E}">
        <p14:creationId xmlns:p14="http://schemas.microsoft.com/office/powerpoint/2010/main" val="13670410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76F4F92-661F-4424-ADED-7D3829A4203F}" type="slidenum">
              <a:rPr lang="de-DE" smtClean="0"/>
              <a:pPr/>
              <a:t>15</a:t>
            </a:fld>
            <a:endParaRPr lang="de-DE"/>
          </a:p>
        </p:txBody>
      </p:sp>
    </p:spTree>
    <p:extLst>
      <p:ext uri="{BB962C8B-B14F-4D97-AF65-F5344CB8AC3E}">
        <p14:creationId xmlns:p14="http://schemas.microsoft.com/office/powerpoint/2010/main" val="34974808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16</a:t>
            </a:fld>
            <a:endParaRPr lang="de-DE"/>
          </a:p>
        </p:txBody>
      </p:sp>
    </p:spTree>
    <p:extLst>
      <p:ext uri="{BB962C8B-B14F-4D97-AF65-F5344CB8AC3E}">
        <p14:creationId xmlns:p14="http://schemas.microsoft.com/office/powerpoint/2010/main" val="25357553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17</a:t>
            </a:fld>
            <a:endParaRPr lang="de-DE"/>
          </a:p>
        </p:txBody>
      </p:sp>
    </p:spTree>
    <p:extLst>
      <p:ext uri="{BB962C8B-B14F-4D97-AF65-F5344CB8AC3E}">
        <p14:creationId xmlns:p14="http://schemas.microsoft.com/office/powerpoint/2010/main" val="39537964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2</a:t>
            </a:fld>
            <a:endParaRPr lang="de-DE"/>
          </a:p>
        </p:txBody>
      </p:sp>
    </p:spTree>
    <p:extLst>
      <p:ext uri="{BB962C8B-B14F-4D97-AF65-F5344CB8AC3E}">
        <p14:creationId xmlns:p14="http://schemas.microsoft.com/office/powerpoint/2010/main" val="26696511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76F4F92-661F-4424-ADED-7D3829A4203F}" type="slidenum">
              <a:rPr lang="de-DE" smtClean="0"/>
              <a:pPr/>
              <a:t>3</a:t>
            </a:fld>
            <a:endParaRPr lang="de-DE"/>
          </a:p>
        </p:txBody>
      </p:sp>
    </p:spTree>
    <p:extLst>
      <p:ext uri="{BB962C8B-B14F-4D97-AF65-F5344CB8AC3E}">
        <p14:creationId xmlns:p14="http://schemas.microsoft.com/office/powerpoint/2010/main" val="18953741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900" kern="1200" dirty="0" smtClean="0">
                <a:solidFill>
                  <a:schemeClr val="tx1"/>
                </a:solidFill>
                <a:effectLst/>
                <a:latin typeface="Arial" pitchFamily="34" charset="0"/>
                <a:ea typeface="+mn-ea"/>
                <a:cs typeface="Arial" pitchFamily="34" charset="0"/>
              </a:rPr>
              <a:t>Bei der </a:t>
            </a:r>
            <a:r>
              <a:rPr lang="de-DE" sz="900" b="1" kern="1200" dirty="0" smtClean="0">
                <a:solidFill>
                  <a:schemeClr val="tx1"/>
                </a:solidFill>
                <a:effectLst/>
                <a:latin typeface="Arial" pitchFamily="34" charset="0"/>
                <a:ea typeface="+mn-ea"/>
                <a:cs typeface="Arial" pitchFamily="34" charset="0"/>
              </a:rPr>
              <a:t>strategischen Planung</a:t>
            </a:r>
            <a:r>
              <a:rPr lang="de-DE" sz="900" kern="1200" dirty="0" smtClean="0">
                <a:solidFill>
                  <a:schemeClr val="tx1"/>
                </a:solidFill>
                <a:effectLst/>
                <a:latin typeface="Arial" pitchFamily="34" charset="0"/>
                <a:ea typeface="+mn-ea"/>
                <a:cs typeface="Arial" pitchFamily="34" charset="0"/>
              </a:rPr>
              <a:t> wird das Wirkungsmodell der Maßnahme erarbeitet. Das Wirkungsmodell ist handlungsleitend für die Ausgestaltung des Monitoring und legt somit den Grundstein für das WoM System. </a:t>
            </a:r>
          </a:p>
          <a:p>
            <a:pPr lvl="0"/>
            <a:r>
              <a:rPr lang="de-DE" sz="900" kern="1200" dirty="0" smtClean="0">
                <a:solidFill>
                  <a:schemeClr val="tx1"/>
                </a:solidFill>
                <a:effectLst/>
                <a:latin typeface="Arial" pitchFamily="34" charset="0"/>
                <a:ea typeface="+mn-ea"/>
                <a:cs typeface="Arial" pitchFamily="34" charset="0"/>
              </a:rPr>
              <a:t>– Die Strategische Planung erfolgt im Auftragsverfahren in Phase 1: „Auftragsklärung und Vorbereitung“</a:t>
            </a:r>
          </a:p>
          <a:p>
            <a:pPr lvl="0"/>
            <a:endParaRPr lang="de-DE" sz="900" kern="1200" dirty="0" smtClean="0">
              <a:solidFill>
                <a:schemeClr val="tx1"/>
              </a:solidFill>
              <a:effectLst/>
              <a:latin typeface="Arial" pitchFamily="34" charset="0"/>
              <a:ea typeface="+mn-ea"/>
              <a:cs typeface="Arial" pitchFamily="34" charset="0"/>
            </a:endParaRPr>
          </a:p>
          <a:p>
            <a:pPr lvl="0"/>
            <a:r>
              <a:rPr lang="de-DE" sz="900" kern="1200" dirty="0" smtClean="0">
                <a:solidFill>
                  <a:schemeClr val="tx1"/>
                </a:solidFill>
                <a:effectLst/>
                <a:latin typeface="Arial" pitchFamily="34" charset="0"/>
                <a:ea typeface="+mn-ea"/>
                <a:cs typeface="Arial" pitchFamily="34" charset="0"/>
              </a:rPr>
              <a:t>Zu Beginn der </a:t>
            </a:r>
            <a:r>
              <a:rPr lang="de-DE" sz="900" b="1" kern="1200" dirty="0" smtClean="0">
                <a:solidFill>
                  <a:schemeClr val="tx1"/>
                </a:solidFill>
                <a:effectLst/>
                <a:latin typeface="Arial" pitchFamily="34" charset="0"/>
                <a:ea typeface="+mn-ea"/>
                <a:cs typeface="Arial" pitchFamily="34" charset="0"/>
              </a:rPr>
              <a:t>operativen Planung</a:t>
            </a:r>
            <a:r>
              <a:rPr lang="de-DE" sz="900" kern="1200" dirty="0" smtClean="0">
                <a:solidFill>
                  <a:schemeClr val="tx1"/>
                </a:solidFill>
                <a:effectLst/>
                <a:latin typeface="Arial" pitchFamily="34" charset="0"/>
                <a:ea typeface="+mn-ea"/>
                <a:cs typeface="Arial" pitchFamily="34" charset="0"/>
              </a:rPr>
              <a:t> wird das </a:t>
            </a:r>
            <a:r>
              <a:rPr lang="de-DE" sz="900" kern="1200" dirty="0" err="1" smtClean="0">
                <a:solidFill>
                  <a:schemeClr val="tx1"/>
                </a:solidFill>
                <a:effectLst/>
                <a:latin typeface="Arial" pitchFamily="34" charset="0"/>
                <a:ea typeface="+mn-ea"/>
                <a:cs typeface="Arial" pitchFamily="34" charset="0"/>
              </a:rPr>
              <a:t>Monitoringsystem</a:t>
            </a:r>
            <a:r>
              <a:rPr lang="de-DE" sz="900" kern="1200" dirty="0" smtClean="0">
                <a:solidFill>
                  <a:schemeClr val="tx1"/>
                </a:solidFill>
                <a:effectLst/>
                <a:latin typeface="Arial" pitchFamily="34" charset="0"/>
                <a:ea typeface="+mn-ea"/>
                <a:cs typeface="Arial" pitchFamily="34" charset="0"/>
              </a:rPr>
              <a:t> auf Basis des Wirkungsmodells aufgebaut und ein </a:t>
            </a:r>
            <a:r>
              <a:rPr lang="de-DE" sz="900" kern="1200" dirty="0" err="1" smtClean="0">
                <a:solidFill>
                  <a:schemeClr val="tx1"/>
                </a:solidFill>
                <a:effectLst/>
                <a:latin typeface="Arial" pitchFamily="34" charset="0"/>
                <a:ea typeface="+mn-ea"/>
                <a:cs typeface="Arial" pitchFamily="34" charset="0"/>
              </a:rPr>
              <a:t>Monitoringplan</a:t>
            </a:r>
            <a:r>
              <a:rPr lang="de-DE" sz="900" kern="1200" dirty="0" smtClean="0">
                <a:solidFill>
                  <a:schemeClr val="tx1"/>
                </a:solidFill>
                <a:effectLst/>
                <a:latin typeface="Arial" pitchFamily="34" charset="0"/>
                <a:ea typeface="+mn-ea"/>
                <a:cs typeface="Arial" pitchFamily="34" charset="0"/>
              </a:rPr>
              <a:t> erstellt. </a:t>
            </a:r>
          </a:p>
          <a:p>
            <a:pPr lvl="0"/>
            <a:endParaRPr lang="de-DE" sz="900" kern="1200" dirty="0" smtClean="0">
              <a:solidFill>
                <a:schemeClr val="tx1"/>
              </a:solidFill>
              <a:effectLst/>
              <a:latin typeface="Arial" pitchFamily="34" charset="0"/>
              <a:ea typeface="+mn-ea"/>
              <a:cs typeface="Arial" pitchFamily="34" charset="0"/>
            </a:endParaRPr>
          </a:p>
          <a:p>
            <a:pPr lvl="0"/>
            <a:r>
              <a:rPr lang="de-DE" sz="900" kern="1200" dirty="0" err="1" smtClean="0">
                <a:solidFill>
                  <a:schemeClr val="tx1"/>
                </a:solidFill>
                <a:effectLst/>
                <a:latin typeface="Arial" pitchFamily="34" charset="0"/>
                <a:ea typeface="+mn-ea"/>
                <a:cs typeface="Arial" pitchFamily="34" charset="0"/>
              </a:rPr>
              <a:t>Monitoringdaten</a:t>
            </a:r>
            <a:r>
              <a:rPr lang="de-DE" sz="900" kern="1200" dirty="0" smtClean="0">
                <a:solidFill>
                  <a:schemeClr val="tx1"/>
                </a:solidFill>
                <a:effectLst/>
                <a:latin typeface="Arial" pitchFamily="34" charset="0"/>
                <a:ea typeface="+mn-ea"/>
                <a:cs typeface="Arial" pitchFamily="34" charset="0"/>
              </a:rPr>
              <a:t> sind während der Durchführung der Maßnahme kontinuierlich zu sammeln, auszuwerten und zu analysieren. Diese geben Hinweise auf den Stand der Umsetzung der Maßnahme sowie mögliche Anpassungsbedarfe. Sie bilden somit die Grundlage für </a:t>
            </a:r>
            <a:r>
              <a:rPr lang="de-DE" sz="900" b="1" kern="1200" dirty="0" smtClean="0">
                <a:solidFill>
                  <a:schemeClr val="tx1"/>
                </a:solidFill>
                <a:effectLst/>
                <a:latin typeface="Arial" pitchFamily="34" charset="0"/>
                <a:ea typeface="+mn-ea"/>
                <a:cs typeface="Arial" pitchFamily="34" charset="0"/>
              </a:rPr>
              <a:t>Strategie- und Managemententscheidungen</a:t>
            </a:r>
            <a:r>
              <a:rPr lang="de-DE" sz="900" kern="1200" dirty="0" smtClean="0">
                <a:solidFill>
                  <a:schemeClr val="tx1"/>
                </a:solidFill>
                <a:effectLst/>
                <a:latin typeface="Arial" pitchFamily="34" charset="0"/>
                <a:ea typeface="+mn-ea"/>
                <a:cs typeface="Arial" pitchFamily="34" charset="0"/>
              </a:rPr>
              <a:t> sowie für die </a:t>
            </a:r>
            <a:r>
              <a:rPr lang="de-DE" sz="900" b="1" kern="1200" dirty="0" smtClean="0">
                <a:solidFill>
                  <a:schemeClr val="tx1"/>
                </a:solidFill>
                <a:effectLst/>
                <a:latin typeface="Arial" pitchFamily="34" charset="0"/>
                <a:ea typeface="+mn-ea"/>
                <a:cs typeface="Arial" pitchFamily="34" charset="0"/>
              </a:rPr>
              <a:t>Steuerung</a:t>
            </a:r>
            <a:r>
              <a:rPr lang="de-DE" sz="900" kern="1200" dirty="0" smtClean="0">
                <a:solidFill>
                  <a:schemeClr val="tx1"/>
                </a:solidFill>
                <a:effectLst/>
                <a:latin typeface="Arial" pitchFamily="34" charset="0"/>
                <a:ea typeface="+mn-ea"/>
                <a:cs typeface="Arial" pitchFamily="34" charset="0"/>
              </a:rPr>
              <a:t> der Maßnahme. </a:t>
            </a:r>
          </a:p>
          <a:p>
            <a:pPr lvl="0"/>
            <a:r>
              <a:rPr lang="de-DE" sz="900" kern="1200" dirty="0" smtClean="0">
                <a:solidFill>
                  <a:schemeClr val="tx1"/>
                </a:solidFill>
                <a:effectLst/>
                <a:latin typeface="Arial" pitchFamily="34" charset="0"/>
                <a:ea typeface="+mn-ea"/>
                <a:cs typeface="Arial" pitchFamily="34" charset="0"/>
              </a:rPr>
              <a:t>–</a:t>
            </a:r>
            <a:r>
              <a:rPr lang="de-DE" sz="900" kern="1200" baseline="0" dirty="0" smtClean="0">
                <a:solidFill>
                  <a:schemeClr val="tx1"/>
                </a:solidFill>
                <a:effectLst/>
                <a:latin typeface="Arial" pitchFamily="34" charset="0"/>
                <a:ea typeface="+mn-ea"/>
                <a:cs typeface="Arial" pitchFamily="34" charset="0"/>
              </a:rPr>
              <a:t> </a:t>
            </a:r>
            <a:r>
              <a:rPr lang="de-DE" sz="900" kern="1200" dirty="0" smtClean="0">
                <a:solidFill>
                  <a:schemeClr val="tx1"/>
                </a:solidFill>
                <a:effectLst/>
                <a:latin typeface="Arial" pitchFamily="34" charset="0"/>
                <a:ea typeface="+mn-ea"/>
                <a:cs typeface="Arial" pitchFamily="34" charset="0"/>
              </a:rPr>
              <a:t>Diese</a:t>
            </a:r>
            <a:r>
              <a:rPr lang="de-DE" sz="900" kern="1200" baseline="0" dirty="0" smtClean="0">
                <a:solidFill>
                  <a:schemeClr val="tx1"/>
                </a:solidFill>
                <a:effectLst/>
                <a:latin typeface="Arial" pitchFamily="34" charset="0"/>
                <a:ea typeface="+mn-ea"/>
                <a:cs typeface="Arial" pitchFamily="34" charset="0"/>
              </a:rPr>
              <a:t> Schritte erfolgen im Auftragsverfahren in Phase 3: „Durchführung des Auftrags“.</a:t>
            </a:r>
            <a:endParaRPr lang="de-DE" sz="900" kern="1200" dirty="0" smtClean="0">
              <a:solidFill>
                <a:schemeClr val="tx1"/>
              </a:solidFill>
              <a:effectLst/>
              <a:latin typeface="Arial" pitchFamily="34" charset="0"/>
              <a:ea typeface="+mn-ea"/>
              <a:cs typeface="Arial" pitchFamily="34" charset="0"/>
            </a:endParaRPr>
          </a:p>
          <a:p>
            <a:pPr lvl="0"/>
            <a:endParaRPr lang="de-DE" sz="900" kern="1200" dirty="0" smtClean="0">
              <a:solidFill>
                <a:schemeClr val="tx1"/>
              </a:solidFill>
              <a:effectLst/>
              <a:latin typeface="Arial" pitchFamily="34" charset="0"/>
              <a:ea typeface="+mn-ea"/>
              <a:cs typeface="Arial" pitchFamily="34" charset="0"/>
            </a:endParaRPr>
          </a:p>
          <a:p>
            <a:pPr lvl="0"/>
            <a:r>
              <a:rPr lang="de-DE" sz="900" kern="1200" dirty="0" err="1" smtClean="0">
                <a:solidFill>
                  <a:schemeClr val="tx1"/>
                </a:solidFill>
                <a:effectLst/>
                <a:latin typeface="Arial" pitchFamily="34" charset="0"/>
                <a:ea typeface="+mn-ea"/>
                <a:cs typeface="Arial" pitchFamily="34" charset="0"/>
              </a:rPr>
              <a:t>Monitoringdaten</a:t>
            </a:r>
            <a:r>
              <a:rPr lang="de-DE" sz="900" kern="1200" dirty="0" smtClean="0">
                <a:solidFill>
                  <a:schemeClr val="tx1"/>
                </a:solidFill>
                <a:effectLst/>
                <a:latin typeface="Arial" pitchFamily="34" charset="0"/>
                <a:ea typeface="+mn-ea"/>
                <a:cs typeface="Arial" pitchFamily="34" charset="0"/>
              </a:rPr>
              <a:t> sind wichtig für die Bewertungsgrundlage von </a:t>
            </a:r>
            <a:r>
              <a:rPr lang="de-DE" sz="900" b="1" kern="1200" dirty="0" smtClean="0">
                <a:solidFill>
                  <a:schemeClr val="tx1"/>
                </a:solidFill>
                <a:effectLst/>
                <a:latin typeface="Arial" pitchFamily="34" charset="0"/>
                <a:ea typeface="+mn-ea"/>
                <a:cs typeface="Arial" pitchFamily="34" charset="0"/>
              </a:rPr>
              <a:t>Evaluierungen</a:t>
            </a:r>
            <a:r>
              <a:rPr lang="de-DE" sz="900" kern="1200" dirty="0" smtClean="0">
                <a:solidFill>
                  <a:schemeClr val="tx1"/>
                </a:solidFill>
                <a:effectLst/>
                <a:latin typeface="Arial" pitchFamily="34" charset="0"/>
                <a:ea typeface="+mn-ea"/>
                <a:cs typeface="Arial" pitchFamily="34" charset="0"/>
              </a:rPr>
              <a:t>, deren Ergebnisse wiederum ins Monitoring einfließen. Monitoring und Evaluierung ermöglichen somit den </a:t>
            </a:r>
            <a:r>
              <a:rPr lang="de-DE" sz="900" b="1" kern="1200" dirty="0" smtClean="0">
                <a:solidFill>
                  <a:schemeClr val="tx1"/>
                </a:solidFill>
                <a:effectLst/>
                <a:latin typeface="Arial" pitchFamily="34" charset="0"/>
                <a:ea typeface="+mn-ea"/>
                <a:cs typeface="Arial" pitchFamily="34" charset="0"/>
              </a:rPr>
              <a:t>Wirkungsnachweis, </a:t>
            </a:r>
            <a:r>
              <a:rPr lang="de-DE" sz="900" kern="1200" dirty="0" smtClean="0">
                <a:solidFill>
                  <a:schemeClr val="tx1"/>
                </a:solidFill>
                <a:effectLst/>
                <a:latin typeface="Arial" pitchFamily="34" charset="0"/>
                <a:ea typeface="+mn-ea"/>
                <a:cs typeface="Arial" pitchFamily="34" charset="0"/>
              </a:rPr>
              <a:t>die </a:t>
            </a:r>
            <a:r>
              <a:rPr lang="de-DE" sz="900" b="1" kern="1200" dirty="0" smtClean="0">
                <a:solidFill>
                  <a:schemeClr val="tx1"/>
                </a:solidFill>
                <a:effectLst/>
                <a:latin typeface="Arial" pitchFamily="34" charset="0"/>
                <a:ea typeface="+mn-ea"/>
                <a:cs typeface="Arial" pitchFamily="34" charset="0"/>
              </a:rPr>
              <a:t>Qualitätssicherung </a:t>
            </a:r>
            <a:r>
              <a:rPr lang="de-DE" sz="900" kern="1200" dirty="0" smtClean="0">
                <a:solidFill>
                  <a:schemeClr val="tx1"/>
                </a:solidFill>
                <a:effectLst/>
                <a:latin typeface="Arial" pitchFamily="34" charset="0"/>
                <a:ea typeface="+mn-ea"/>
                <a:cs typeface="Arial" pitchFamily="34" charset="0"/>
              </a:rPr>
              <a:t>und </a:t>
            </a:r>
            <a:r>
              <a:rPr lang="de-DE" sz="900" b="1" kern="1200" dirty="0" smtClean="0">
                <a:solidFill>
                  <a:schemeClr val="tx1"/>
                </a:solidFill>
                <a:effectLst/>
                <a:latin typeface="Arial" pitchFamily="34" charset="0"/>
                <a:ea typeface="+mn-ea"/>
                <a:cs typeface="Arial" pitchFamily="34" charset="0"/>
              </a:rPr>
              <a:t>Rechenschaftslegung</a:t>
            </a:r>
            <a:r>
              <a:rPr lang="de-DE" sz="900" kern="1200" dirty="0" smtClean="0">
                <a:solidFill>
                  <a:schemeClr val="tx1"/>
                </a:solidFill>
                <a:effectLst/>
                <a:latin typeface="Arial" pitchFamily="34" charset="0"/>
                <a:ea typeface="+mn-ea"/>
                <a:cs typeface="Arial" pitchFamily="34" charset="0"/>
              </a:rPr>
              <a:t>.</a:t>
            </a:r>
          </a:p>
          <a:p>
            <a:pPr lvl="0"/>
            <a:r>
              <a:rPr lang="de-DE" sz="900" kern="1200" dirty="0" err="1" smtClean="0">
                <a:solidFill>
                  <a:schemeClr val="tx1"/>
                </a:solidFill>
                <a:effectLst/>
                <a:latin typeface="Arial" pitchFamily="34" charset="0"/>
                <a:ea typeface="+mn-ea"/>
                <a:cs typeface="Arial" pitchFamily="34" charset="0"/>
              </a:rPr>
              <a:t>Monitoringergebnisse</a:t>
            </a:r>
            <a:r>
              <a:rPr lang="de-DE" sz="900" kern="1200" dirty="0" smtClean="0">
                <a:solidFill>
                  <a:schemeClr val="tx1"/>
                </a:solidFill>
                <a:effectLst/>
                <a:latin typeface="Arial" pitchFamily="34" charset="0"/>
                <a:ea typeface="+mn-ea"/>
                <a:cs typeface="Arial" pitchFamily="34" charset="0"/>
              </a:rPr>
              <a:t> liefern die Grundlage, um evidenzbasiert darüber zu kommunizieren, was wirkt und wo nachzubessern ist. Sie fördern somit den </a:t>
            </a:r>
            <a:r>
              <a:rPr lang="de-DE" sz="900" b="1" kern="1200" dirty="0" smtClean="0">
                <a:solidFill>
                  <a:schemeClr val="tx1"/>
                </a:solidFill>
                <a:effectLst/>
                <a:latin typeface="Arial" pitchFamily="34" charset="0"/>
                <a:ea typeface="+mn-ea"/>
                <a:cs typeface="Arial" pitchFamily="34" charset="0"/>
              </a:rPr>
              <a:t>Lernprozess</a:t>
            </a:r>
            <a:r>
              <a:rPr lang="de-DE" sz="900" kern="1200" dirty="0" smtClean="0">
                <a:solidFill>
                  <a:schemeClr val="tx1"/>
                </a:solidFill>
                <a:effectLst/>
                <a:latin typeface="Arial" pitchFamily="34" charset="0"/>
                <a:ea typeface="+mn-ea"/>
                <a:cs typeface="Arial" pitchFamily="34" charset="0"/>
              </a:rPr>
              <a:t> in der Maßnahme und fließen in das Wissensmanagement ein. Die Lernerfahrungen dienen dazu, die Konzeption der Maßnahme anzupassen oder bei dezentralen Evaluierungen eine neue Maßnahme vorzubereiten. </a:t>
            </a:r>
          </a:p>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4</a:t>
            </a:fld>
            <a:endParaRPr lang="de-DE"/>
          </a:p>
        </p:txBody>
      </p:sp>
    </p:spTree>
    <p:extLst>
      <p:ext uri="{BB962C8B-B14F-4D97-AF65-F5344CB8AC3E}">
        <p14:creationId xmlns:p14="http://schemas.microsoft.com/office/powerpoint/2010/main" val="10303293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u="sng" dirty="0" err="1">
                <a:latin typeface="Arial Narrow" pitchFamily="34" charset="0"/>
              </a:rPr>
              <a:t>WoM</a:t>
            </a:r>
            <a:r>
              <a:rPr lang="de-DE" u="sng" dirty="0">
                <a:latin typeface="Arial Narrow" pitchFamily="34" charset="0"/>
              </a:rPr>
              <a:t> anhand von Indikatoren</a:t>
            </a:r>
            <a:endParaRPr lang="de-DE" dirty="0">
              <a:latin typeface="Arial Narrow" pitchFamily="34" charset="0"/>
            </a:endParaRPr>
          </a:p>
          <a:p>
            <a:r>
              <a:rPr lang="de-DE" dirty="0">
                <a:latin typeface="Arial Narrow" pitchFamily="34" charset="0"/>
              </a:rPr>
              <a:t> Wo steht das Vorhaben im Prozess?</a:t>
            </a:r>
          </a:p>
          <a:p>
            <a:pPr lvl="0"/>
            <a:r>
              <a:rPr lang="de-DE" dirty="0">
                <a:latin typeface="Arial Narrow" pitchFamily="34" charset="0"/>
              </a:rPr>
              <a:t>Wie weit sind wir in der Zielerreichung?</a:t>
            </a:r>
          </a:p>
          <a:p>
            <a:pPr lvl="0"/>
            <a:r>
              <a:rPr lang="de-DE" dirty="0">
                <a:latin typeface="Arial Narrow" pitchFamily="34" charset="0"/>
              </a:rPr>
              <a:t>Wie entwickelt sich der Sektor insgesamt (übergeordnete Wirkungen)?</a:t>
            </a:r>
          </a:p>
          <a:p>
            <a:pPr lvl="0"/>
            <a:r>
              <a:rPr lang="de-DE" dirty="0">
                <a:latin typeface="Arial Narrow" pitchFamily="34" charset="0"/>
              </a:rPr>
              <a:t>Wie entwickeln sich wichtige Risiken und Rahmenbedingungen?</a:t>
            </a:r>
          </a:p>
          <a:p>
            <a:pPr lvl="0"/>
            <a:endParaRPr lang="de-DE" dirty="0">
              <a:latin typeface="Arial Narrow" pitchFamily="34" charset="0"/>
            </a:endParaRPr>
          </a:p>
          <a:p>
            <a:pPr lvl="0"/>
            <a:r>
              <a:rPr lang="de-DE" dirty="0">
                <a:latin typeface="Arial Narrow" pitchFamily="34" charset="0"/>
              </a:rPr>
              <a:t>…</a:t>
            </a:r>
          </a:p>
          <a:p>
            <a:pPr lvl="0"/>
            <a:endParaRPr lang="de-DE" dirty="0">
              <a:latin typeface="Arial Narrow" pitchFamily="34" charset="0"/>
            </a:endParaRPr>
          </a:p>
        </p:txBody>
      </p:sp>
      <p:sp>
        <p:nvSpPr>
          <p:cNvPr id="4" name="Foliennummernplatzhalter 3"/>
          <p:cNvSpPr>
            <a:spLocks noGrp="1"/>
          </p:cNvSpPr>
          <p:nvPr>
            <p:ph type="sldNum" sz="quarter" idx="10"/>
          </p:nvPr>
        </p:nvSpPr>
        <p:spPr/>
        <p:txBody>
          <a:bodyPr/>
          <a:lstStyle/>
          <a:p>
            <a:fld id="{276F4F92-661F-4424-ADED-7D3829A4203F}" type="slidenum">
              <a:rPr lang="de-DE" smtClean="0"/>
              <a:pPr/>
              <a:t>5</a:t>
            </a:fld>
            <a:endParaRPr lang="de-DE"/>
          </a:p>
        </p:txBody>
      </p:sp>
    </p:spTree>
    <p:extLst>
      <p:ext uri="{BB962C8B-B14F-4D97-AF65-F5344CB8AC3E}">
        <p14:creationId xmlns:p14="http://schemas.microsoft.com/office/powerpoint/2010/main" val="38812817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6</a:t>
            </a:fld>
            <a:endParaRPr lang="de-DE"/>
          </a:p>
        </p:txBody>
      </p:sp>
    </p:spTree>
    <p:extLst>
      <p:ext uri="{BB962C8B-B14F-4D97-AF65-F5344CB8AC3E}">
        <p14:creationId xmlns:p14="http://schemas.microsoft.com/office/powerpoint/2010/main" val="6688817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Arial" pitchFamily="34" charset="0"/>
                <a:cs typeface="Arial" pitchFamily="34" charset="0"/>
              </a:rPr>
              <a:t>Im folgenden werden die Schritte einzeln erklärt.</a:t>
            </a:r>
            <a:endParaRPr lang="de-DE" sz="900" dirty="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276F4F92-661F-4424-ADED-7D3829A4203F}" type="slidenum">
              <a:rPr lang="de-DE" smtClean="0"/>
              <a:pPr/>
              <a:t>7</a:t>
            </a:fld>
            <a:endParaRPr lang="de-DE"/>
          </a:p>
        </p:txBody>
      </p:sp>
    </p:spTree>
    <p:extLst>
      <p:ext uri="{BB962C8B-B14F-4D97-AF65-F5344CB8AC3E}">
        <p14:creationId xmlns:p14="http://schemas.microsoft.com/office/powerpoint/2010/main" val="21672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sz="900" kern="1200" dirty="0" smtClean="0">
                <a:solidFill>
                  <a:schemeClr val="tx1"/>
                </a:solidFill>
                <a:effectLst/>
                <a:latin typeface="Arial" pitchFamily="34" charset="0"/>
                <a:ea typeface="+mn-ea"/>
                <a:cs typeface="Arial" pitchFamily="34" charset="0"/>
              </a:rPr>
              <a:t>Das Wirkungsmodell bildet einen intendierten Veränderungsprozess ab. Es hilft, die Strategie einer Maßnahme an Partnerstrategien auszurichten, Ziele zu vereinbaren, geeignete Instrumente der GIZ zu identifizieren und sich auf die Aktivitäten der GIZ und der Partner im angestrebten Veränderungsprozess zu verständigen. Das Wirkungsmodell wird bei Maßnahmen im BMZ-Auftrag in der Prüfungsphase gemeinsam mit den Partnern erstellt und in Form einer Wirkungsmatrix im Anhang des Angebots hinterlegt. Bei allen anderen Maßnahmen (z.B. DÖAG oder IS Aufträgen, etc.) kann das Wirkungsmodell im Rahmen der Vorbereitungsphase oder zu Beginn der operativen Planung gemeinsam mit den Partnern erstellt werden.</a:t>
            </a:r>
          </a:p>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8</a:t>
            </a:fld>
            <a:endParaRPr lang="de-DE"/>
          </a:p>
        </p:txBody>
      </p:sp>
    </p:spTree>
    <p:extLst>
      <p:ext uri="{BB962C8B-B14F-4D97-AF65-F5344CB8AC3E}">
        <p14:creationId xmlns:p14="http://schemas.microsoft.com/office/powerpoint/2010/main" val="7075073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kern="1200" dirty="0" smtClean="0">
                <a:solidFill>
                  <a:schemeClr val="tx1"/>
                </a:solidFill>
                <a:effectLst/>
                <a:latin typeface="Arial" pitchFamily="34" charset="0"/>
                <a:ea typeface="+mn-ea"/>
                <a:cs typeface="Arial" pitchFamily="34" charset="0"/>
              </a:rPr>
              <a:t>Zu Beginn ist zu klären, wie gemeinsame </a:t>
            </a:r>
            <a:r>
              <a:rPr lang="de-DE" sz="900" b="1" kern="1200" dirty="0" smtClean="0">
                <a:solidFill>
                  <a:schemeClr val="tx1"/>
                </a:solidFill>
                <a:effectLst/>
                <a:latin typeface="Arial" pitchFamily="34" charset="0"/>
                <a:ea typeface="+mn-ea"/>
                <a:cs typeface="Arial" pitchFamily="34" charset="0"/>
              </a:rPr>
              <a:t>Steuerungsentscheidungen</a:t>
            </a:r>
            <a:r>
              <a:rPr lang="de-DE" sz="900" kern="1200" dirty="0" smtClean="0">
                <a:solidFill>
                  <a:schemeClr val="tx1"/>
                </a:solidFill>
                <a:effectLst/>
                <a:latin typeface="Arial" pitchFamily="34" charset="0"/>
                <a:ea typeface="+mn-ea"/>
                <a:cs typeface="Arial" pitchFamily="34" charset="0"/>
              </a:rPr>
              <a:t> getroffen werden sollen und welche Informationen dafür notwendig sind. Daran knüpft sich die Entscheidung an, welche Informationen aus dem Monitoring zu welchem Zeitpunkt vorliegen müssen, welche </a:t>
            </a:r>
            <a:r>
              <a:rPr lang="de-DE" sz="900" b="1" kern="1200" dirty="0" smtClean="0">
                <a:solidFill>
                  <a:schemeClr val="tx1"/>
                </a:solidFill>
                <a:effectLst/>
                <a:latin typeface="Arial" pitchFamily="34" charset="0"/>
                <a:ea typeface="+mn-ea"/>
                <a:cs typeface="Arial" pitchFamily="34" charset="0"/>
              </a:rPr>
              <a:t>Akteure</a:t>
            </a:r>
            <a:r>
              <a:rPr lang="de-DE" sz="900" kern="1200" dirty="0" smtClean="0">
                <a:solidFill>
                  <a:schemeClr val="tx1"/>
                </a:solidFill>
                <a:effectLst/>
                <a:latin typeface="Arial" pitchFamily="34" charset="0"/>
                <a:ea typeface="+mn-ea"/>
                <a:cs typeface="Arial" pitchFamily="34" charset="0"/>
              </a:rPr>
              <a:t> in das Monitoring mit einzubeziehen sind und wer für welche Aspekte des Monitorings zuständig ist. Die Entscheidungen sind immer abhängig von Größe und Komplexität der Maßnahme und ihrer Leistungen. </a:t>
            </a:r>
          </a:p>
          <a:p>
            <a:endParaRPr lang="de-DE" sz="900" kern="1200" dirty="0" smtClean="0">
              <a:solidFill>
                <a:schemeClr val="tx1"/>
              </a:solidFill>
              <a:effectLst/>
              <a:latin typeface="Arial" pitchFamily="34" charset="0"/>
              <a:ea typeface="+mn-ea"/>
              <a:cs typeface="Arial" pitchFamily="34" charset="0"/>
            </a:endParaRPr>
          </a:p>
          <a:p>
            <a:r>
              <a:rPr lang="de-DE" sz="900" b="1" kern="1200" dirty="0" smtClean="0">
                <a:solidFill>
                  <a:schemeClr val="tx1"/>
                </a:solidFill>
                <a:effectLst/>
                <a:latin typeface="Arial" pitchFamily="34" charset="0"/>
                <a:ea typeface="+mn-ea"/>
                <a:cs typeface="Arial" pitchFamily="34" charset="0"/>
              </a:rPr>
              <a:t>Interessen und Erwartungen</a:t>
            </a:r>
            <a:r>
              <a:rPr lang="de-DE" sz="900" kern="1200" dirty="0" smtClean="0">
                <a:solidFill>
                  <a:schemeClr val="tx1"/>
                </a:solidFill>
                <a:effectLst/>
                <a:latin typeface="Arial" pitchFamily="34" charset="0"/>
                <a:ea typeface="+mn-ea"/>
                <a:cs typeface="Arial" pitchFamily="34" charset="0"/>
              </a:rPr>
              <a:t> an das gemeinsame Monitoring mit den Partnern und weiteren Beteiligten zu klären, dient dazu, das </a:t>
            </a:r>
            <a:r>
              <a:rPr lang="de-DE" sz="900" kern="1200" dirty="0" err="1" smtClean="0">
                <a:solidFill>
                  <a:schemeClr val="tx1"/>
                </a:solidFill>
                <a:effectLst/>
                <a:latin typeface="Arial" pitchFamily="34" charset="0"/>
                <a:ea typeface="+mn-ea"/>
                <a:cs typeface="Arial" pitchFamily="34" charset="0"/>
              </a:rPr>
              <a:t>Monitoringsystem</a:t>
            </a:r>
            <a:r>
              <a:rPr lang="de-DE" sz="900" kern="1200" dirty="0" smtClean="0">
                <a:solidFill>
                  <a:schemeClr val="tx1"/>
                </a:solidFill>
                <a:effectLst/>
                <a:latin typeface="Arial" pitchFamily="34" charset="0"/>
                <a:ea typeface="+mn-ea"/>
                <a:cs typeface="Arial" pitchFamily="34" charset="0"/>
              </a:rPr>
              <a:t> auf die Ziele und Bedarfe seiner potenziellen Nutzer auszurichten und seine Akzeptanz und Nutzung innerhalb und außerhalb der Maßnahme zu erhöhen. Dabei ist der spezifische Informationsbedarf für Steuerungsentscheidungen und Lern- und Innovationsförderung auf Ebene der einzelnen Maßnahme genauso zu berücksichtigen wie die übergeordneten Ansprüche an die Steuerung nationaler Programme, des EZ-Portfolios oder der Schwerpunktstrategien. Zudem ist auch der Informationsbedarf der Auftraggeber zu berücksichtigen. </a:t>
            </a:r>
          </a:p>
          <a:p>
            <a:endParaRPr lang="de-DE" sz="900" kern="1200" dirty="0" smtClean="0">
              <a:solidFill>
                <a:schemeClr val="tx1"/>
              </a:solidFill>
              <a:effectLst/>
              <a:latin typeface="Arial" pitchFamily="34" charset="0"/>
              <a:ea typeface="+mn-ea"/>
              <a:cs typeface="Arial" pitchFamily="34" charset="0"/>
            </a:endParaRPr>
          </a:p>
          <a:p>
            <a:r>
              <a:rPr lang="de-DE" sz="900" kern="1200" dirty="0" smtClean="0">
                <a:solidFill>
                  <a:schemeClr val="tx1"/>
                </a:solidFill>
                <a:effectLst/>
                <a:latin typeface="Arial" pitchFamily="34" charset="0"/>
                <a:ea typeface="+mn-ea"/>
                <a:cs typeface="Arial" pitchFamily="34" charset="0"/>
              </a:rPr>
              <a:t>Ein Merkmal für ein erfolgreiches WoM System ist die </a:t>
            </a:r>
            <a:r>
              <a:rPr lang="de-DE" sz="900" b="1" kern="1200" dirty="0" smtClean="0">
                <a:solidFill>
                  <a:schemeClr val="tx1"/>
                </a:solidFill>
                <a:effectLst/>
                <a:latin typeface="Arial" pitchFamily="34" charset="0"/>
                <a:ea typeface="+mn-ea"/>
                <a:cs typeface="Arial" pitchFamily="34" charset="0"/>
              </a:rPr>
              <a:t>frühzeitige und fortlaufende Einbindung der Partner auf allen Programmebenen</a:t>
            </a:r>
            <a:r>
              <a:rPr lang="de-DE" sz="900" kern="1200" dirty="0" smtClean="0">
                <a:solidFill>
                  <a:schemeClr val="tx1"/>
                </a:solidFill>
                <a:effectLst/>
                <a:latin typeface="Arial" pitchFamily="34" charset="0"/>
                <a:ea typeface="+mn-ea"/>
                <a:cs typeface="Arial" pitchFamily="34" charset="0"/>
              </a:rPr>
              <a:t>. Partner sollten über Sinn und Zweck des WoM informieren werden, damit sie später eine aktive Rolle übernehmen können. Dabei ist auch zu prüfen, ob bei den Partnern bereits </a:t>
            </a:r>
            <a:r>
              <a:rPr lang="de-DE" sz="900" kern="1200" dirty="0" err="1" smtClean="0">
                <a:solidFill>
                  <a:schemeClr val="tx1"/>
                </a:solidFill>
                <a:effectLst/>
                <a:latin typeface="Arial" pitchFamily="34" charset="0"/>
                <a:ea typeface="+mn-ea"/>
                <a:cs typeface="Arial" pitchFamily="34" charset="0"/>
              </a:rPr>
              <a:t>Monitoringsysteme</a:t>
            </a:r>
            <a:r>
              <a:rPr lang="de-DE" sz="900" kern="1200" dirty="0" smtClean="0">
                <a:solidFill>
                  <a:schemeClr val="tx1"/>
                </a:solidFill>
                <a:effectLst/>
                <a:latin typeface="Arial" pitchFamily="34" charset="0"/>
                <a:ea typeface="+mn-ea"/>
                <a:cs typeface="Arial" pitchFamily="34" charset="0"/>
              </a:rPr>
              <a:t> existieren, die sich für das WoM der Maßnahme nutzen und/oder stärken lassen. Bestehen bei den Partnern keine </a:t>
            </a:r>
            <a:r>
              <a:rPr lang="de-DE" sz="900" kern="1200" dirty="0" err="1" smtClean="0">
                <a:solidFill>
                  <a:schemeClr val="tx1"/>
                </a:solidFill>
                <a:effectLst/>
                <a:latin typeface="Arial" pitchFamily="34" charset="0"/>
                <a:ea typeface="+mn-ea"/>
                <a:cs typeface="Arial" pitchFamily="34" charset="0"/>
              </a:rPr>
              <a:t>Monitoringsysteme</a:t>
            </a:r>
            <a:r>
              <a:rPr lang="de-DE" sz="900" kern="1200" dirty="0" smtClean="0">
                <a:solidFill>
                  <a:schemeClr val="tx1"/>
                </a:solidFill>
                <a:effectLst/>
                <a:latin typeface="Arial" pitchFamily="34" charset="0"/>
                <a:ea typeface="+mn-ea"/>
                <a:cs typeface="Arial" pitchFamily="34" charset="0"/>
              </a:rPr>
              <a:t> und M&amp;E-Kenntnisse, kann sich daraus als eine Aufgabe der Maßnahme entwickeln, M&amp;E-Kapazitäten der Partner zu stärken.</a:t>
            </a:r>
          </a:p>
          <a:p>
            <a:endParaRPr lang="de-DE" sz="900" dirty="0" smtClean="0">
              <a:latin typeface="Arial" pitchFamily="34" charset="0"/>
              <a:cs typeface="Arial" pitchFamily="34" charset="0"/>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de-DE" sz="900" kern="1200" dirty="0" smtClean="0">
                <a:solidFill>
                  <a:schemeClr val="tx1"/>
                </a:solidFill>
                <a:effectLst/>
                <a:latin typeface="Arial" pitchFamily="34" charset="0"/>
                <a:ea typeface="+mn-ea"/>
                <a:cs typeface="Arial" pitchFamily="34" charset="0"/>
              </a:rPr>
              <a:t>Der Umfang und die Komplexität des WoM hängen davon ab, welche </a:t>
            </a:r>
            <a:r>
              <a:rPr lang="de-DE" sz="900" b="1" kern="1200" dirty="0" smtClean="0">
                <a:solidFill>
                  <a:schemeClr val="tx1"/>
                </a:solidFill>
                <a:effectLst/>
                <a:latin typeface="Arial" pitchFamily="34" charset="0"/>
                <a:ea typeface="+mn-ea"/>
                <a:cs typeface="Arial" pitchFamily="34" charset="0"/>
              </a:rPr>
              <a:t>personellen und finanziellen Ressourcen </a:t>
            </a:r>
            <a:r>
              <a:rPr lang="de-DE" sz="900" kern="1200" dirty="0" smtClean="0">
                <a:solidFill>
                  <a:schemeClr val="tx1"/>
                </a:solidFill>
                <a:effectLst/>
                <a:latin typeface="Arial" pitchFamily="34" charset="0"/>
                <a:ea typeface="+mn-ea"/>
                <a:cs typeface="Arial" pitchFamily="34" charset="0"/>
              </a:rPr>
              <a:t>dafür zur Verfügung stehen. Die Ressourcen sind bereits bei der Planung der Maßnahme mit einzuberechnen. Wenngleich die GIZ keinen verbindlichen Richtwert vorgibt, sollten etwa </a:t>
            </a:r>
            <a:r>
              <a:rPr lang="de-DE" sz="900" u="sng" kern="1200" dirty="0" smtClean="0">
                <a:solidFill>
                  <a:schemeClr val="tx1"/>
                </a:solidFill>
                <a:effectLst/>
                <a:latin typeface="Arial" pitchFamily="34" charset="0"/>
                <a:ea typeface="+mn-ea"/>
                <a:cs typeface="Arial" pitchFamily="34" charset="0"/>
              </a:rPr>
              <a:t>fünf bis acht Prozent</a:t>
            </a:r>
            <a:r>
              <a:rPr lang="de-DE" sz="900" kern="1200" dirty="0" smtClean="0">
                <a:solidFill>
                  <a:schemeClr val="tx1"/>
                </a:solidFill>
                <a:effectLst/>
                <a:latin typeface="Arial" pitchFamily="34" charset="0"/>
                <a:ea typeface="+mn-ea"/>
                <a:cs typeface="Arial" pitchFamily="34" charset="0"/>
              </a:rPr>
              <a:t> des Gesamtbudgets für Monitoring und Evaluierung vorgesehen werden. </a:t>
            </a:r>
          </a:p>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9</a:t>
            </a:fld>
            <a:endParaRPr lang="de-DE"/>
          </a:p>
        </p:txBody>
      </p:sp>
    </p:spTree>
    <p:extLst>
      <p:ext uri="{BB962C8B-B14F-4D97-AF65-F5344CB8AC3E}">
        <p14:creationId xmlns:p14="http://schemas.microsoft.com/office/powerpoint/2010/main" val="20975125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93186" name="Rectangle 2"/>
          <p:cNvSpPr>
            <a:spLocks noChangeArrowheads="1"/>
          </p:cNvSpPr>
          <p:nvPr/>
        </p:nvSpPr>
        <p:spPr bwMode="auto">
          <a:xfrm>
            <a:off x="0" y="6624638"/>
            <a:ext cx="9144000" cy="233362"/>
          </a:xfrm>
          <a:prstGeom prst="rect">
            <a:avLst/>
          </a:prstGeom>
          <a:solidFill>
            <a:srgbClr val="939393"/>
          </a:solidFill>
          <a:ln w="9525">
            <a:noFill/>
            <a:miter lim="800000"/>
            <a:headEnd/>
            <a:tailEnd/>
          </a:ln>
          <a:effectLst/>
        </p:spPr>
        <p:txBody>
          <a:bodyPr wrap="none" anchor="ctr"/>
          <a:lstStyle/>
          <a:p>
            <a:endParaRPr lang="de-DE"/>
          </a:p>
        </p:txBody>
      </p:sp>
      <p:sp>
        <p:nvSpPr>
          <p:cNvPr id="93187" name="Text Box 3"/>
          <p:cNvSpPr txBox="1">
            <a:spLocks noChangeArrowheads="1"/>
          </p:cNvSpPr>
          <p:nvPr/>
        </p:nvSpPr>
        <p:spPr bwMode="auto">
          <a:xfrm>
            <a:off x="6934200" y="6596063"/>
            <a:ext cx="1981200" cy="274637"/>
          </a:xfrm>
          <a:prstGeom prst="rect">
            <a:avLst/>
          </a:prstGeom>
          <a:noFill/>
          <a:ln w="9525">
            <a:noFill/>
            <a:miter lim="800000"/>
            <a:headEnd/>
            <a:tailEnd/>
          </a:ln>
          <a:effectLst/>
        </p:spPr>
        <p:txBody>
          <a:bodyPr>
            <a:spAutoFit/>
          </a:bodyPr>
          <a:lstStyle/>
          <a:p>
            <a:fld id="{B6627C32-A0CE-40F6-BDFA-3C7C724DC8AA}" type="datetime1">
              <a:rPr lang="de-DE" sz="1200" b="0">
                <a:solidFill>
                  <a:schemeClr val="bg1"/>
                </a:solidFill>
              </a:rPr>
              <a:pPr/>
              <a:t>23.10.2014</a:t>
            </a:fld>
            <a:r>
              <a:rPr lang="de-DE" sz="1200" b="0">
                <a:solidFill>
                  <a:schemeClr val="bg1"/>
                </a:solidFill>
              </a:rPr>
              <a:t>     Seite </a:t>
            </a:r>
            <a:fld id="{F7DC8B0F-09E1-4ADE-8436-67CF7C966884}" type="slidenum">
              <a:rPr lang="de-DE" sz="1200" b="0">
                <a:solidFill>
                  <a:schemeClr val="bg1"/>
                </a:solidFill>
              </a:rPr>
              <a:pPr/>
              <a:t>‹Nr.›</a:t>
            </a:fld>
            <a:endParaRPr lang="de-DE" sz="1200" b="0">
              <a:solidFill>
                <a:schemeClr val="bg1"/>
              </a:solidFill>
            </a:endParaRPr>
          </a:p>
        </p:txBody>
      </p:sp>
      <p:sp>
        <p:nvSpPr>
          <p:cNvPr id="93188" name="Rectangle 4"/>
          <p:cNvSpPr>
            <a:spLocks noChangeArrowheads="1"/>
          </p:cNvSpPr>
          <p:nvPr/>
        </p:nvSpPr>
        <p:spPr bwMode="auto">
          <a:xfrm>
            <a:off x="2133600" y="0"/>
            <a:ext cx="7010400" cy="762000"/>
          </a:xfrm>
          <a:prstGeom prst="rect">
            <a:avLst/>
          </a:prstGeom>
          <a:gradFill rotWithShape="0">
            <a:gsLst>
              <a:gs pos="0">
                <a:srgbClr val="FFFFFF"/>
              </a:gs>
              <a:gs pos="100000">
                <a:srgbClr val="939393"/>
              </a:gs>
            </a:gsLst>
            <a:lin ang="0" scaled="1"/>
          </a:gradFill>
          <a:ln w="9525">
            <a:noFill/>
            <a:miter lim="800000"/>
            <a:headEnd/>
            <a:tailEnd/>
          </a:ln>
          <a:effectLst/>
        </p:spPr>
        <p:txBody>
          <a:bodyPr wrap="none" anchor="ctr"/>
          <a:lstStyle/>
          <a:p>
            <a:pPr algn="ctr"/>
            <a:endParaRPr lang="en-BZ" sz="2400" b="0">
              <a:solidFill>
                <a:schemeClr val="tx1"/>
              </a:solidFill>
              <a:latin typeface="Times" charset="0"/>
            </a:endParaRPr>
          </a:p>
        </p:txBody>
      </p:sp>
      <p:sp>
        <p:nvSpPr>
          <p:cNvPr id="93190" name="Line 6"/>
          <p:cNvSpPr>
            <a:spLocks noChangeShapeType="1"/>
          </p:cNvSpPr>
          <p:nvPr/>
        </p:nvSpPr>
        <p:spPr bwMode="auto">
          <a:xfrm flipH="1">
            <a:off x="0" y="762000"/>
            <a:ext cx="9144000" cy="0"/>
          </a:xfrm>
          <a:prstGeom prst="line">
            <a:avLst/>
          </a:prstGeom>
          <a:noFill/>
          <a:ln w="3175">
            <a:solidFill>
              <a:srgbClr val="E6E6E6"/>
            </a:solidFill>
            <a:round/>
            <a:headEnd/>
            <a:tailEnd/>
          </a:ln>
          <a:effectLst/>
        </p:spPr>
        <p:txBody>
          <a:bodyPr/>
          <a:lstStyle/>
          <a:p>
            <a:endParaRPr lang="de-DE"/>
          </a:p>
        </p:txBody>
      </p:sp>
      <p:pic>
        <p:nvPicPr>
          <p:cNvPr id="93191" name="Picture 7"/>
          <p:cNvPicPr>
            <a:picLocks noChangeAspect="1" noChangeArrowheads="1"/>
          </p:cNvPicPr>
          <p:nvPr/>
        </p:nvPicPr>
        <p:blipFill>
          <a:blip r:embed="rId2" cstate="print">
            <a:lum contrast="-20000"/>
          </a:blip>
          <a:srcRect/>
          <a:stretch>
            <a:fillRect/>
          </a:stretch>
        </p:blipFill>
        <p:spPr bwMode="auto">
          <a:xfrm>
            <a:off x="7999413" y="0"/>
            <a:ext cx="1144587" cy="762000"/>
          </a:xfrm>
          <a:prstGeom prst="rect">
            <a:avLst/>
          </a:prstGeom>
          <a:noFill/>
        </p:spPr>
      </p:pic>
      <p:sp>
        <p:nvSpPr>
          <p:cNvPr id="93193" name="Rectangle 9"/>
          <p:cNvSpPr>
            <a:spLocks noChangeArrowheads="1"/>
          </p:cNvSpPr>
          <p:nvPr/>
        </p:nvSpPr>
        <p:spPr bwMode="auto">
          <a:xfrm>
            <a:off x="0" y="6624638"/>
            <a:ext cx="9144000" cy="233362"/>
          </a:xfrm>
          <a:prstGeom prst="rect">
            <a:avLst/>
          </a:prstGeom>
          <a:solidFill>
            <a:srgbClr val="939393"/>
          </a:solidFill>
          <a:ln w="9525">
            <a:noFill/>
            <a:miter lim="800000"/>
            <a:headEnd/>
            <a:tailEnd/>
          </a:ln>
          <a:effectLst/>
        </p:spPr>
        <p:txBody>
          <a:bodyPr wrap="none" anchor="ctr"/>
          <a:lstStyle/>
          <a:p>
            <a:endParaRPr lang="de-DE"/>
          </a:p>
        </p:txBody>
      </p:sp>
      <p:sp>
        <p:nvSpPr>
          <p:cNvPr id="93195" name="Rectangle 11"/>
          <p:cNvSpPr>
            <a:spLocks noChangeArrowheads="1"/>
          </p:cNvSpPr>
          <p:nvPr/>
        </p:nvSpPr>
        <p:spPr bwMode="auto">
          <a:xfrm>
            <a:off x="2133600" y="0"/>
            <a:ext cx="7010400" cy="762000"/>
          </a:xfrm>
          <a:prstGeom prst="rect">
            <a:avLst/>
          </a:prstGeom>
          <a:gradFill rotWithShape="0">
            <a:gsLst>
              <a:gs pos="0">
                <a:srgbClr val="FFFFFF"/>
              </a:gs>
              <a:gs pos="100000">
                <a:srgbClr val="939393"/>
              </a:gs>
            </a:gsLst>
            <a:lin ang="0" scaled="1"/>
          </a:gradFill>
          <a:ln w="9525">
            <a:noFill/>
            <a:miter lim="800000"/>
            <a:headEnd/>
            <a:tailEnd/>
          </a:ln>
          <a:effectLst/>
        </p:spPr>
        <p:txBody>
          <a:bodyPr wrap="none" anchor="ctr"/>
          <a:lstStyle/>
          <a:p>
            <a:pPr algn="ctr"/>
            <a:endParaRPr lang="en-BZ" sz="2400" b="0">
              <a:solidFill>
                <a:schemeClr val="tx1"/>
              </a:solidFill>
              <a:latin typeface="Times" charset="0"/>
            </a:endParaRPr>
          </a:p>
        </p:txBody>
      </p:sp>
      <p:sp>
        <p:nvSpPr>
          <p:cNvPr id="93196" name="Line 12"/>
          <p:cNvSpPr>
            <a:spLocks noChangeShapeType="1"/>
          </p:cNvSpPr>
          <p:nvPr/>
        </p:nvSpPr>
        <p:spPr bwMode="auto">
          <a:xfrm flipH="1">
            <a:off x="0" y="762000"/>
            <a:ext cx="9144000" cy="0"/>
          </a:xfrm>
          <a:prstGeom prst="line">
            <a:avLst/>
          </a:prstGeom>
          <a:noFill/>
          <a:ln w="3175">
            <a:solidFill>
              <a:srgbClr val="E6E6E6"/>
            </a:solidFill>
            <a:round/>
            <a:headEnd/>
            <a:tailEnd/>
          </a:ln>
          <a:effectLst/>
        </p:spPr>
        <p:txBody>
          <a:bodyPr/>
          <a:lstStyle/>
          <a:p>
            <a:endParaRPr lang="de-DE"/>
          </a:p>
        </p:txBody>
      </p:sp>
      <p:sp>
        <p:nvSpPr>
          <p:cNvPr id="93199" name="Rectangle 15"/>
          <p:cNvSpPr>
            <a:spLocks noGrp="1" noChangeArrowheads="1"/>
          </p:cNvSpPr>
          <p:nvPr>
            <p:ph type="ctrTitle" sz="quarter" hasCustomPrompt="1"/>
          </p:nvPr>
        </p:nvSpPr>
        <p:spPr>
          <a:xfrm>
            <a:off x="1040400" y="1993726"/>
            <a:ext cx="7034400" cy="1143000"/>
          </a:xfrm>
        </p:spPr>
        <p:txBody>
          <a:bodyPr anchor="ctr"/>
          <a:lstStyle>
            <a:lvl1pPr algn="ctr">
              <a:defRPr/>
            </a:lvl1pPr>
          </a:lstStyle>
          <a:p>
            <a:r>
              <a:rPr lang="de-DE" dirty="0" smtClean="0"/>
              <a:t>Titel durch Klicken hinzufügen</a:t>
            </a:r>
            <a:endParaRPr lang="de-DE" dirty="0"/>
          </a:p>
        </p:txBody>
      </p:sp>
      <p:sp>
        <p:nvSpPr>
          <p:cNvPr id="93200" name="Rectangle 16"/>
          <p:cNvSpPr>
            <a:spLocks noGrp="1" noChangeArrowheads="1"/>
          </p:cNvSpPr>
          <p:nvPr>
            <p:ph type="subTitle" sz="quarter" idx="1" hasCustomPrompt="1"/>
          </p:nvPr>
        </p:nvSpPr>
        <p:spPr>
          <a:xfrm>
            <a:off x="1040400" y="3239022"/>
            <a:ext cx="7034400" cy="1752600"/>
          </a:xfrm>
        </p:spPr>
        <p:txBody>
          <a:bodyPr/>
          <a:lstStyle>
            <a:lvl1pPr marL="0" indent="0" algn="ctr">
              <a:buFont typeface="Wingdings" pitchFamily="2" charset="2"/>
              <a:buNone/>
              <a:defRPr sz="2800" baseline="0"/>
            </a:lvl1pPr>
          </a:lstStyle>
          <a:p>
            <a:r>
              <a:rPr lang="de-DE" dirty="0" smtClean="0"/>
              <a:t>Untertitel durch Klicken hinzufügen</a:t>
            </a:r>
            <a:endParaRPr lang="de-DE" dirty="0"/>
          </a:p>
        </p:txBody>
      </p:sp>
      <p:sp>
        <p:nvSpPr>
          <p:cNvPr id="93202" name="Line 18"/>
          <p:cNvSpPr>
            <a:spLocks noChangeShapeType="1"/>
          </p:cNvSpPr>
          <p:nvPr/>
        </p:nvSpPr>
        <p:spPr bwMode="auto">
          <a:xfrm flipH="1">
            <a:off x="0" y="762000"/>
            <a:ext cx="9144000" cy="0"/>
          </a:xfrm>
          <a:prstGeom prst="line">
            <a:avLst/>
          </a:prstGeom>
          <a:noFill/>
          <a:ln w="3175">
            <a:solidFill>
              <a:srgbClr val="D9D9D9"/>
            </a:solidFill>
            <a:round/>
            <a:headEnd/>
            <a:tailEnd/>
          </a:ln>
          <a:effectLst/>
        </p:spPr>
        <p:txBody>
          <a:bodyPr/>
          <a:lstStyle/>
          <a:p>
            <a:endParaRPr lang="de-DE"/>
          </a:p>
        </p:txBody>
      </p:sp>
      <p:pic>
        <p:nvPicPr>
          <p:cNvPr id="93204" name="Picture 20" descr="Weltkugel_klein_neu.gif                                        0005A183jeany                          BB53F533:"/>
          <p:cNvPicPr>
            <a:picLocks noChangeAspect="1" noChangeArrowheads="1"/>
          </p:cNvPicPr>
          <p:nvPr/>
        </p:nvPicPr>
        <p:blipFill>
          <a:blip r:embed="rId3" cstate="print"/>
          <a:srcRect/>
          <a:stretch>
            <a:fillRect/>
          </a:stretch>
        </p:blipFill>
        <p:spPr bwMode="auto">
          <a:xfrm>
            <a:off x="7996238" y="0"/>
            <a:ext cx="1147762" cy="762000"/>
          </a:xfrm>
          <a:prstGeom prst="rect">
            <a:avLst/>
          </a:prstGeom>
          <a:noFill/>
        </p:spPr>
      </p:pic>
      <p:pic>
        <p:nvPicPr>
          <p:cNvPr id="17" name="Grafik 16" descr="gizlogo-standard-rgb.gif"/>
          <p:cNvPicPr>
            <a:picLocks noChangeAspect="1"/>
          </p:cNvPicPr>
          <p:nvPr userDrawn="1"/>
        </p:nvPicPr>
        <p:blipFill>
          <a:blip r:embed="rId4" cstate="print"/>
          <a:srcRect t="13758" b="19567"/>
          <a:stretch>
            <a:fillRect/>
          </a:stretch>
        </p:blipFill>
        <p:spPr>
          <a:xfrm>
            <a:off x="276225" y="76200"/>
            <a:ext cx="900000" cy="600075"/>
          </a:xfrm>
          <a:prstGeom prst="rect">
            <a:avLst/>
          </a:prstGeom>
        </p:spPr>
      </p:pic>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eadline, Bulletpoin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smtClean="0"/>
              <a:t>Titelmasterformat durch Klicken bearbeiten</a:t>
            </a:r>
            <a:endParaRPr lang="de-DE" noProof="0"/>
          </a:p>
        </p:txBody>
      </p:sp>
      <p:sp>
        <p:nvSpPr>
          <p:cNvPr id="3" name="Fußzeilenplatzhalter 2"/>
          <p:cNvSpPr>
            <a:spLocks noGrp="1"/>
          </p:cNvSpPr>
          <p:nvPr>
            <p:ph type="ftr" sz="quarter" idx="10"/>
          </p:nvPr>
        </p:nvSpPr>
        <p:spPr/>
        <p:txBody>
          <a:bodyPr/>
          <a:lstStyle>
            <a:lvl1pPr>
              <a:defRPr/>
            </a:lvl1pPr>
          </a:lstStyle>
          <a:p>
            <a:r>
              <a:rPr lang="de-DE" smtClean="0"/>
              <a:t>M&amp;E Unit</a:t>
            </a:r>
            <a:endParaRPr lang="de-DE" dirty="0"/>
          </a:p>
        </p:txBody>
      </p:sp>
      <p:sp>
        <p:nvSpPr>
          <p:cNvPr id="4" name="Datumsplatzhalter 3"/>
          <p:cNvSpPr>
            <a:spLocks noGrp="1"/>
          </p:cNvSpPr>
          <p:nvPr>
            <p:ph type="dt" sz="half" idx="11"/>
          </p:nvPr>
        </p:nvSpPr>
        <p:spPr/>
        <p:txBody>
          <a:bodyPr/>
          <a:lstStyle/>
          <a:p>
            <a:fld id="{6A230D81-BCDD-43EA-8F97-B713E4465A54}" type="datetime1">
              <a:rPr lang="de-DE" smtClean="0"/>
              <a:pPr/>
              <a:t>23.10.2014</a:t>
            </a:fld>
            <a:endParaRPr lang="de-DE"/>
          </a:p>
        </p:txBody>
      </p:sp>
      <p:sp>
        <p:nvSpPr>
          <p:cNvPr id="5" name="Inhaltsplatzhalter 2"/>
          <p:cNvSpPr>
            <a:spLocks noGrp="1"/>
          </p:cNvSpPr>
          <p:nvPr>
            <p:ph idx="1" hasCustomPrompt="1"/>
          </p:nvPr>
        </p:nvSpPr>
        <p:spPr>
          <a:xfrm>
            <a:off x="684000" y="2448000"/>
            <a:ext cx="7776000" cy="3816000"/>
          </a:xfrm>
        </p:spPr>
        <p:txBody>
          <a:bodyPr/>
          <a:lstStyle>
            <a:lvl1pPr>
              <a:defRPr sz="1800"/>
            </a:lvl1pPr>
            <a:lvl2pPr>
              <a:defRPr sz="1800"/>
            </a:lvl2pPr>
            <a:lvl3pPr>
              <a:defRPr sz="1800"/>
            </a:lvl3pPr>
            <a:lvl4pPr>
              <a:defRPr sz="1800"/>
            </a:lvl4pPr>
            <a:lvl5pPr>
              <a:defRPr sz="1800"/>
            </a:lvl5pPr>
          </a:lstStyle>
          <a:p>
            <a:pPr lvl="0"/>
            <a:r>
              <a:rPr lang="de-DE" noProof="0" smtClean="0"/>
              <a:t>Erste Ebene</a:t>
            </a:r>
          </a:p>
          <a:p>
            <a:pPr lvl="1"/>
            <a:r>
              <a:rPr lang="de-DE" noProof="0" smtClean="0"/>
              <a:t>Zweite Ebene</a:t>
            </a:r>
          </a:p>
          <a:p>
            <a:pPr lvl="2"/>
            <a:r>
              <a:rPr lang="de-DE" noProof="0" smtClean="0"/>
              <a:t>Dritte Ebene</a:t>
            </a:r>
          </a:p>
          <a:p>
            <a:pPr lvl="3"/>
            <a:r>
              <a:rPr lang="de-DE" noProof="0" smtClean="0"/>
              <a:t>Vierte Ebene</a:t>
            </a:r>
          </a:p>
        </p:txBody>
      </p:sp>
    </p:spTree>
    <p:extLst>
      <p:ext uri="{BB962C8B-B14F-4D97-AF65-F5344CB8AC3E}">
        <p14:creationId xmlns:p14="http://schemas.microsoft.com/office/powerpoint/2010/main" val="426095874"/>
      </p:ext>
    </p:extLst>
  </p:cSld>
  <p:clrMapOvr>
    <a:masterClrMapping/>
  </p:clrMapOv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eadline, Subhead, Bulletpoin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smtClean="0"/>
              <a:t>Titelmasterformat durch Klicken bearbeiten</a:t>
            </a:r>
            <a:endParaRPr lang="de-DE" noProof="0"/>
          </a:p>
        </p:txBody>
      </p:sp>
      <p:sp>
        <p:nvSpPr>
          <p:cNvPr id="3" name="Fußzeilenplatzhalter 2"/>
          <p:cNvSpPr>
            <a:spLocks noGrp="1"/>
          </p:cNvSpPr>
          <p:nvPr>
            <p:ph type="ftr" sz="quarter" idx="10"/>
          </p:nvPr>
        </p:nvSpPr>
        <p:spPr/>
        <p:txBody>
          <a:bodyPr/>
          <a:lstStyle>
            <a:lvl1pPr>
              <a:defRPr/>
            </a:lvl1pPr>
          </a:lstStyle>
          <a:p>
            <a:r>
              <a:rPr lang="de-DE" dirty="0" smtClean="0"/>
              <a:t>M&amp;E Unit</a:t>
            </a:r>
            <a:endParaRPr lang="de-DE" dirty="0"/>
          </a:p>
        </p:txBody>
      </p:sp>
      <p:sp>
        <p:nvSpPr>
          <p:cNvPr id="4" name="Datumsplatzhalter 3"/>
          <p:cNvSpPr>
            <a:spLocks noGrp="1"/>
          </p:cNvSpPr>
          <p:nvPr>
            <p:ph type="dt" sz="half" idx="11"/>
          </p:nvPr>
        </p:nvSpPr>
        <p:spPr/>
        <p:txBody>
          <a:bodyPr/>
          <a:lstStyle/>
          <a:p>
            <a:fld id="{C873CF9E-CEC4-4D98-B4A6-2C063DE752DC}" type="datetime1">
              <a:rPr lang="de-DE" smtClean="0"/>
              <a:pPr/>
              <a:t>23.10.2014</a:t>
            </a:fld>
            <a:endParaRPr lang="de-DE"/>
          </a:p>
        </p:txBody>
      </p:sp>
      <p:sp>
        <p:nvSpPr>
          <p:cNvPr id="7" name="Inhaltsplatzhalter 2"/>
          <p:cNvSpPr>
            <a:spLocks noGrp="1"/>
          </p:cNvSpPr>
          <p:nvPr>
            <p:ph idx="1" hasCustomPrompt="1"/>
          </p:nvPr>
        </p:nvSpPr>
        <p:spPr>
          <a:xfrm>
            <a:off x="684000" y="2448000"/>
            <a:ext cx="7776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smtClean="0"/>
              <a:t>Text durch klicken hinzufügen</a:t>
            </a:r>
          </a:p>
          <a:p>
            <a:pPr lvl="1"/>
            <a:r>
              <a:rPr lang="de-DE" noProof="0" smtClean="0"/>
              <a:t>Zweite Ebene</a:t>
            </a:r>
          </a:p>
          <a:p>
            <a:pPr lvl="2"/>
            <a:r>
              <a:rPr lang="de-DE" noProof="0" smtClean="0"/>
              <a:t>Dritte Ebene</a:t>
            </a:r>
          </a:p>
          <a:p>
            <a:pPr lvl="3"/>
            <a:r>
              <a:rPr lang="de-DE" noProof="0" smtClean="0"/>
              <a:t>Vierte Ebene</a:t>
            </a:r>
          </a:p>
        </p:txBody>
      </p:sp>
    </p:spTree>
    <p:extLst>
      <p:ext uri="{BB962C8B-B14F-4D97-AF65-F5344CB8AC3E}">
        <p14:creationId xmlns:p14="http://schemas.microsoft.com/office/powerpoint/2010/main" val="1365297171"/>
      </p:ext>
    </p:extLst>
  </p:cSld>
  <p:clrMapOvr>
    <a:masterClrMapping/>
  </p:clrMapOvr>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eadline, Subhead, Bulletpoints, Bi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smtClean="0"/>
              <a:t>Titelmasterformat durch Klicken bearbeiten</a:t>
            </a:r>
            <a:endParaRPr lang="de-DE" noProof="0"/>
          </a:p>
        </p:txBody>
      </p:sp>
      <p:sp>
        <p:nvSpPr>
          <p:cNvPr id="3" name="Fußzeilenplatzhalter 2"/>
          <p:cNvSpPr>
            <a:spLocks noGrp="1"/>
          </p:cNvSpPr>
          <p:nvPr>
            <p:ph type="ftr" sz="quarter" idx="10"/>
          </p:nvPr>
        </p:nvSpPr>
        <p:spPr/>
        <p:txBody>
          <a:bodyPr/>
          <a:lstStyle/>
          <a:p>
            <a:r>
              <a:rPr lang="de-DE" smtClean="0"/>
              <a:t>M&amp;E Unit</a:t>
            </a:r>
            <a:endParaRPr lang="de-DE"/>
          </a:p>
        </p:txBody>
      </p:sp>
      <p:sp>
        <p:nvSpPr>
          <p:cNvPr id="4" name="Datumsplatzhalter 3"/>
          <p:cNvSpPr>
            <a:spLocks noGrp="1"/>
          </p:cNvSpPr>
          <p:nvPr>
            <p:ph type="dt" sz="half" idx="11"/>
          </p:nvPr>
        </p:nvSpPr>
        <p:spPr/>
        <p:txBody>
          <a:bodyPr/>
          <a:lstStyle/>
          <a:p>
            <a:fld id="{209A414D-609C-4463-B45F-DBE99EC922F0}" type="datetime1">
              <a:rPr lang="de-DE" smtClean="0"/>
              <a:pPr/>
              <a:t>23.10.2014</a:t>
            </a:fld>
            <a:endParaRPr lang="de-DE"/>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smtClean="0"/>
              <a:t>Text durch klicken hinzufügen</a:t>
            </a:r>
          </a:p>
          <a:p>
            <a:pPr lvl="1"/>
            <a:r>
              <a:rPr lang="de-DE" noProof="0" smtClean="0"/>
              <a:t>Zweite Ebene</a:t>
            </a:r>
          </a:p>
          <a:p>
            <a:pPr lvl="2"/>
            <a:r>
              <a:rPr lang="de-DE" noProof="0" smtClean="0"/>
              <a:t>Dritte Ebene</a:t>
            </a:r>
          </a:p>
          <a:p>
            <a:pPr lvl="3"/>
            <a:r>
              <a:rPr lang="de-DE" noProof="0" smtClean="0"/>
              <a:t>Vierte Ebene</a:t>
            </a:r>
          </a:p>
        </p:txBody>
      </p:sp>
      <p:sp>
        <p:nvSpPr>
          <p:cNvPr id="6" name="Bildplatzhalter 2"/>
          <p:cNvSpPr>
            <a:spLocks noGrp="1"/>
          </p:cNvSpPr>
          <p:nvPr>
            <p:ph type="pic" idx="12"/>
          </p:nvPr>
        </p:nvSpPr>
        <p:spPr>
          <a:xfrm>
            <a:off x="6786000" y="2448001"/>
            <a:ext cx="2358000" cy="2052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noProof="0" smtClean="0"/>
              <a:t>Bild durch Klicken auf Symbol hinzufügen</a:t>
            </a:r>
            <a:endParaRPr lang="de-DE" noProof="0"/>
          </a:p>
        </p:txBody>
      </p:sp>
    </p:spTree>
    <p:extLst>
      <p:ext uri="{BB962C8B-B14F-4D97-AF65-F5344CB8AC3E}">
        <p14:creationId xmlns:p14="http://schemas.microsoft.com/office/powerpoint/2010/main" val="1304346881"/>
      </p:ext>
    </p:extLst>
  </p:cSld>
  <p:clrMapOvr>
    <a:masterClrMapping/>
  </p:clrMapOv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eadline, Subhead, Bulletpoints, großes Bild ">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smtClean="0"/>
              <a:t>Titelmasterformat durch Klicken bearbeiten</a:t>
            </a:r>
            <a:endParaRPr lang="de-DE" noProof="0"/>
          </a:p>
        </p:txBody>
      </p:sp>
      <p:sp>
        <p:nvSpPr>
          <p:cNvPr id="3" name="Fußzeilenplatzhalter 2"/>
          <p:cNvSpPr>
            <a:spLocks noGrp="1"/>
          </p:cNvSpPr>
          <p:nvPr>
            <p:ph type="ftr" sz="quarter" idx="10"/>
          </p:nvPr>
        </p:nvSpPr>
        <p:spPr/>
        <p:txBody>
          <a:bodyPr/>
          <a:lstStyle/>
          <a:p>
            <a:r>
              <a:rPr lang="de-DE" smtClean="0"/>
              <a:t>M&amp;E Unit</a:t>
            </a:r>
            <a:endParaRPr lang="de-DE"/>
          </a:p>
        </p:txBody>
      </p:sp>
      <p:sp>
        <p:nvSpPr>
          <p:cNvPr id="4" name="Datumsplatzhalter 3"/>
          <p:cNvSpPr>
            <a:spLocks noGrp="1"/>
          </p:cNvSpPr>
          <p:nvPr>
            <p:ph type="dt" sz="half" idx="11"/>
          </p:nvPr>
        </p:nvSpPr>
        <p:spPr/>
        <p:txBody>
          <a:bodyPr/>
          <a:lstStyle/>
          <a:p>
            <a:fld id="{1584C5E0-0B58-41F0-8085-34B12101E8C7}" type="datetime1">
              <a:rPr lang="de-DE" smtClean="0"/>
              <a:pPr/>
              <a:t>23.10.2014</a:t>
            </a:fld>
            <a:endParaRPr lang="de-DE"/>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smtClean="0"/>
              <a:t>Text durch klicken hinzufügen</a:t>
            </a:r>
          </a:p>
          <a:p>
            <a:pPr lvl="1"/>
            <a:r>
              <a:rPr lang="de-DE" noProof="0" smtClean="0"/>
              <a:t>Zweite Ebene</a:t>
            </a:r>
          </a:p>
          <a:p>
            <a:pPr lvl="2"/>
            <a:r>
              <a:rPr lang="de-DE" noProof="0" smtClean="0"/>
              <a:t>Dritte Ebene</a:t>
            </a:r>
          </a:p>
          <a:p>
            <a:pPr lvl="3"/>
            <a:r>
              <a:rPr lang="de-DE" noProof="0" smtClean="0"/>
              <a:t>Vierte Ebene</a:t>
            </a:r>
          </a:p>
        </p:txBody>
      </p:sp>
      <p:sp>
        <p:nvSpPr>
          <p:cNvPr id="8" name="Bildplatzhalter 2"/>
          <p:cNvSpPr>
            <a:spLocks noGrp="1"/>
          </p:cNvSpPr>
          <p:nvPr>
            <p:ph type="pic" idx="12"/>
          </p:nvPr>
        </p:nvSpPr>
        <p:spPr>
          <a:xfrm>
            <a:off x="6786000" y="2448001"/>
            <a:ext cx="2358000" cy="3348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noProof="0" smtClean="0"/>
              <a:t>Bild durch Klicken auf Symbol hinzufügen</a:t>
            </a:r>
            <a:endParaRPr lang="de-DE" noProof="0" dirty="0"/>
          </a:p>
        </p:txBody>
      </p:sp>
    </p:spTree>
    <p:extLst>
      <p:ext uri="{BB962C8B-B14F-4D97-AF65-F5344CB8AC3E}">
        <p14:creationId xmlns:p14="http://schemas.microsoft.com/office/powerpoint/2010/main" val="368076968"/>
      </p:ext>
    </p:extLst>
  </p:cSld>
  <p:clrMapOvr>
    <a:masterClrMapping/>
  </p:clrMapOv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Headline, 2 Spalten, Subheadline, Bulletpoints">
    <p:spTree>
      <p:nvGrpSpPr>
        <p:cNvPr id="1" name=""/>
        <p:cNvGrpSpPr/>
        <p:nvPr/>
      </p:nvGrpSpPr>
      <p:grpSpPr>
        <a:xfrm>
          <a:off x="0" y="0"/>
          <a:ext cx="0" cy="0"/>
          <a:chOff x="0" y="0"/>
          <a:chExt cx="0" cy="0"/>
        </a:xfrm>
      </p:grpSpPr>
      <p:sp>
        <p:nvSpPr>
          <p:cNvPr id="2" name="Titel 1"/>
          <p:cNvSpPr>
            <a:spLocks noGrp="1"/>
          </p:cNvSpPr>
          <p:nvPr>
            <p:ph type="title"/>
          </p:nvPr>
        </p:nvSpPr>
        <p:spPr>
          <a:xfrm>
            <a:off x="684000" y="1483200"/>
            <a:ext cx="7776000" cy="617928"/>
          </a:xfrm>
        </p:spPr>
        <p:txBody>
          <a:bodyPr/>
          <a:lstStyle/>
          <a:p>
            <a:r>
              <a:rPr lang="de-DE" noProof="0" smtClean="0"/>
              <a:t>Titelmasterformat durch Klicken bearbeiten</a:t>
            </a:r>
            <a:endParaRPr lang="de-DE" noProof="0"/>
          </a:p>
        </p:txBody>
      </p:sp>
      <p:sp>
        <p:nvSpPr>
          <p:cNvPr id="3" name="Fußzeilenplatzhalter 2"/>
          <p:cNvSpPr>
            <a:spLocks noGrp="1"/>
          </p:cNvSpPr>
          <p:nvPr>
            <p:ph type="ftr" sz="quarter" idx="10"/>
          </p:nvPr>
        </p:nvSpPr>
        <p:spPr/>
        <p:txBody>
          <a:bodyPr/>
          <a:lstStyle/>
          <a:p>
            <a:r>
              <a:rPr lang="de-DE" smtClean="0"/>
              <a:t>M&amp;E Unit</a:t>
            </a:r>
            <a:endParaRPr lang="de-DE"/>
          </a:p>
        </p:txBody>
      </p:sp>
      <p:sp>
        <p:nvSpPr>
          <p:cNvPr id="4" name="Datumsplatzhalter 3"/>
          <p:cNvSpPr>
            <a:spLocks noGrp="1"/>
          </p:cNvSpPr>
          <p:nvPr>
            <p:ph type="dt" sz="half" idx="11"/>
          </p:nvPr>
        </p:nvSpPr>
        <p:spPr/>
        <p:txBody>
          <a:bodyPr/>
          <a:lstStyle/>
          <a:p>
            <a:fld id="{9ED08AD7-91FF-4C99-B937-0E1F912D6237}" type="datetime1">
              <a:rPr lang="de-DE" smtClean="0"/>
              <a:pPr/>
              <a:t>23.10.2014</a:t>
            </a:fld>
            <a:endParaRPr lang="de-DE"/>
          </a:p>
        </p:txBody>
      </p:sp>
      <p:sp>
        <p:nvSpPr>
          <p:cNvPr id="7" name="Inhaltsplatzhalter 2"/>
          <p:cNvSpPr>
            <a:spLocks noGrp="1"/>
          </p:cNvSpPr>
          <p:nvPr>
            <p:ph idx="1" hasCustomPrompt="1"/>
          </p:nvPr>
        </p:nvSpPr>
        <p:spPr>
          <a:xfrm>
            <a:off x="684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smtClean="0"/>
              <a:t>Text durch klicken hinzufügen</a:t>
            </a:r>
          </a:p>
          <a:p>
            <a:pPr lvl="1"/>
            <a:r>
              <a:rPr lang="de-DE" noProof="0" smtClean="0"/>
              <a:t>Zweite Ebene</a:t>
            </a:r>
          </a:p>
          <a:p>
            <a:pPr lvl="2"/>
            <a:r>
              <a:rPr lang="de-DE" noProof="0" smtClean="0"/>
              <a:t>Dritte Ebene</a:t>
            </a:r>
          </a:p>
          <a:p>
            <a:pPr lvl="3"/>
            <a:r>
              <a:rPr lang="de-DE" noProof="0" smtClean="0"/>
              <a:t>Vierte Ebene</a:t>
            </a:r>
          </a:p>
        </p:txBody>
      </p:sp>
      <p:sp>
        <p:nvSpPr>
          <p:cNvPr id="8" name="Inhaltsplatzhalter 2"/>
          <p:cNvSpPr>
            <a:spLocks noGrp="1"/>
          </p:cNvSpPr>
          <p:nvPr>
            <p:ph idx="12" hasCustomPrompt="1"/>
          </p:nvPr>
        </p:nvSpPr>
        <p:spPr>
          <a:xfrm>
            <a:off x="4680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smtClean="0"/>
              <a:t>Text durch klicken hinzufügen</a:t>
            </a:r>
          </a:p>
          <a:p>
            <a:pPr lvl="1"/>
            <a:r>
              <a:rPr lang="de-DE" noProof="0" smtClean="0"/>
              <a:t>Zweite Ebene</a:t>
            </a:r>
          </a:p>
          <a:p>
            <a:pPr lvl="2"/>
            <a:r>
              <a:rPr lang="de-DE" noProof="0" smtClean="0"/>
              <a:t>Dritte Ebene</a:t>
            </a:r>
          </a:p>
          <a:p>
            <a:pPr lvl="3"/>
            <a:r>
              <a:rPr lang="de-DE" noProof="0" smtClean="0"/>
              <a:t>Vierte Ebene</a:t>
            </a:r>
          </a:p>
        </p:txBody>
      </p:sp>
    </p:spTree>
    <p:extLst>
      <p:ext uri="{BB962C8B-B14F-4D97-AF65-F5344CB8AC3E}">
        <p14:creationId xmlns:p14="http://schemas.microsoft.com/office/powerpoint/2010/main" val="3196990152"/>
      </p:ext>
    </p:extLst>
  </p:cSld>
  <p:clrMapOvr>
    <a:masterClrMapping/>
  </p:clrMapOv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Headline, 2 Spalten, Bulletpoints">
    <p:spTree>
      <p:nvGrpSpPr>
        <p:cNvPr id="1" name=""/>
        <p:cNvGrpSpPr/>
        <p:nvPr/>
      </p:nvGrpSpPr>
      <p:grpSpPr>
        <a:xfrm>
          <a:off x="0" y="0"/>
          <a:ext cx="0" cy="0"/>
          <a:chOff x="0" y="0"/>
          <a:chExt cx="0" cy="0"/>
        </a:xfrm>
      </p:grpSpPr>
      <p:sp>
        <p:nvSpPr>
          <p:cNvPr id="2" name="Titel 1"/>
          <p:cNvSpPr>
            <a:spLocks noGrp="1"/>
          </p:cNvSpPr>
          <p:nvPr>
            <p:ph type="title"/>
          </p:nvPr>
        </p:nvSpPr>
        <p:spPr>
          <a:xfrm>
            <a:off x="684000" y="1483200"/>
            <a:ext cx="7776000" cy="617928"/>
          </a:xfrm>
        </p:spPr>
        <p:txBody>
          <a:bodyPr/>
          <a:lstStyle/>
          <a:p>
            <a:r>
              <a:rPr lang="de-DE" noProof="0" smtClean="0"/>
              <a:t>Titelmasterformat durch Klicken bearbeiten</a:t>
            </a:r>
            <a:endParaRPr lang="de-DE" noProof="0"/>
          </a:p>
        </p:txBody>
      </p:sp>
      <p:sp>
        <p:nvSpPr>
          <p:cNvPr id="3" name="Fußzeilenplatzhalter 2"/>
          <p:cNvSpPr>
            <a:spLocks noGrp="1"/>
          </p:cNvSpPr>
          <p:nvPr>
            <p:ph type="ftr" sz="quarter" idx="10"/>
          </p:nvPr>
        </p:nvSpPr>
        <p:spPr/>
        <p:txBody>
          <a:bodyPr/>
          <a:lstStyle/>
          <a:p>
            <a:r>
              <a:rPr lang="de-DE" smtClean="0"/>
              <a:t>M&amp;E Unit</a:t>
            </a:r>
            <a:endParaRPr lang="de-DE"/>
          </a:p>
        </p:txBody>
      </p:sp>
      <p:sp>
        <p:nvSpPr>
          <p:cNvPr id="4" name="Datumsplatzhalter 3"/>
          <p:cNvSpPr>
            <a:spLocks noGrp="1"/>
          </p:cNvSpPr>
          <p:nvPr>
            <p:ph type="dt" sz="half" idx="11"/>
          </p:nvPr>
        </p:nvSpPr>
        <p:spPr/>
        <p:txBody>
          <a:bodyPr/>
          <a:lstStyle/>
          <a:p>
            <a:fld id="{66470E47-4616-4A7E-A82A-FD80A19DEB1A}" type="datetime1">
              <a:rPr lang="de-DE" smtClean="0"/>
              <a:pPr/>
              <a:t>23.10.2014</a:t>
            </a:fld>
            <a:endParaRPr lang="de-DE"/>
          </a:p>
        </p:txBody>
      </p:sp>
      <p:sp>
        <p:nvSpPr>
          <p:cNvPr id="9" name="Inhaltsplatzhalter 2"/>
          <p:cNvSpPr>
            <a:spLocks noGrp="1"/>
          </p:cNvSpPr>
          <p:nvPr>
            <p:ph idx="1" hasCustomPrompt="1"/>
          </p:nvPr>
        </p:nvSpPr>
        <p:spPr>
          <a:xfrm>
            <a:off x="683999" y="2448000"/>
            <a:ext cx="3780000" cy="3816000"/>
          </a:xfrm>
        </p:spPr>
        <p:txBody>
          <a:bodyPr/>
          <a:lstStyle>
            <a:lvl1pPr>
              <a:defRPr sz="1800"/>
            </a:lvl1pPr>
            <a:lvl2pPr>
              <a:defRPr sz="1800"/>
            </a:lvl2pPr>
            <a:lvl3pPr>
              <a:defRPr sz="1800"/>
            </a:lvl3pPr>
            <a:lvl4pPr>
              <a:defRPr sz="1800"/>
            </a:lvl4pPr>
            <a:lvl5pPr>
              <a:defRPr sz="1800"/>
            </a:lvl5pPr>
          </a:lstStyle>
          <a:p>
            <a:pPr lvl="0"/>
            <a:r>
              <a:rPr lang="de-DE" noProof="0" smtClean="0"/>
              <a:t>Erste Ebene</a:t>
            </a:r>
          </a:p>
          <a:p>
            <a:pPr lvl="1"/>
            <a:r>
              <a:rPr lang="de-DE" noProof="0" smtClean="0"/>
              <a:t>Zweite Ebene</a:t>
            </a:r>
          </a:p>
          <a:p>
            <a:pPr lvl="2"/>
            <a:r>
              <a:rPr lang="de-DE" noProof="0" smtClean="0"/>
              <a:t>Dritte Ebene</a:t>
            </a:r>
          </a:p>
        </p:txBody>
      </p:sp>
      <p:sp>
        <p:nvSpPr>
          <p:cNvPr id="10" name="Inhaltsplatzhalter 2"/>
          <p:cNvSpPr>
            <a:spLocks noGrp="1"/>
          </p:cNvSpPr>
          <p:nvPr>
            <p:ph idx="12" hasCustomPrompt="1"/>
          </p:nvPr>
        </p:nvSpPr>
        <p:spPr>
          <a:xfrm>
            <a:off x="4680000" y="2448000"/>
            <a:ext cx="3780000" cy="3816000"/>
          </a:xfrm>
        </p:spPr>
        <p:txBody>
          <a:bodyPr/>
          <a:lstStyle>
            <a:lvl1pPr>
              <a:defRPr sz="1800"/>
            </a:lvl1pPr>
            <a:lvl2pPr>
              <a:defRPr sz="1800"/>
            </a:lvl2pPr>
            <a:lvl3pPr>
              <a:defRPr sz="1800"/>
            </a:lvl3pPr>
            <a:lvl4pPr>
              <a:defRPr sz="1800"/>
            </a:lvl4pPr>
            <a:lvl5pPr>
              <a:defRPr sz="1800"/>
            </a:lvl5pPr>
          </a:lstStyle>
          <a:p>
            <a:pPr lvl="0"/>
            <a:r>
              <a:rPr lang="de-DE" noProof="0" smtClean="0"/>
              <a:t>Erste Ebene</a:t>
            </a:r>
          </a:p>
          <a:p>
            <a:pPr lvl="1"/>
            <a:r>
              <a:rPr lang="de-DE" noProof="0" smtClean="0"/>
              <a:t>Zweite Ebene</a:t>
            </a:r>
          </a:p>
          <a:p>
            <a:pPr lvl="2"/>
            <a:r>
              <a:rPr lang="de-DE" noProof="0" smtClean="0"/>
              <a:t>Dritte Ebene</a:t>
            </a:r>
          </a:p>
        </p:txBody>
      </p:sp>
    </p:spTree>
    <p:extLst>
      <p:ext uri="{BB962C8B-B14F-4D97-AF65-F5344CB8AC3E}">
        <p14:creationId xmlns:p14="http://schemas.microsoft.com/office/powerpoint/2010/main" val="629611561"/>
      </p:ext>
    </p:extLst>
  </p:cSld>
  <p:clrMapOvr>
    <a:masterClrMapping/>
  </p:clrMapOv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baseline="0"/>
            </a:lvl1pPr>
          </a:lstStyle>
          <a:p>
            <a:r>
              <a:rPr lang="de-DE" dirty="0" smtClean="0"/>
              <a:t>Titel durch Klicken hinzufügen</a:t>
            </a:r>
            <a:endParaRPr lang="de-DE" dirty="0"/>
          </a:p>
        </p:txBody>
      </p:sp>
      <p:sp>
        <p:nvSpPr>
          <p:cNvPr id="3" name="Inhaltsplatzhalter 2"/>
          <p:cNvSpPr>
            <a:spLocks noGrp="1"/>
          </p:cNvSpPr>
          <p:nvPr>
            <p:ph idx="1" hasCustomPrompt="1"/>
          </p:nvPr>
        </p:nvSpPr>
        <p:spPr/>
        <p:txBody>
          <a:bodyPr/>
          <a:lstStyle>
            <a:lvl1pPr>
              <a:defRPr/>
            </a:lvl1pPr>
            <a:lvl2pPr>
              <a:defRPr sz="2200"/>
            </a:lvl2pPr>
            <a:lvl3pPr>
              <a:defRPr sz="2000"/>
            </a:lvl3pPr>
            <a:lvl4pPr>
              <a:defRPr sz="1800"/>
            </a:lvl4pPr>
            <a:lvl5pPr>
              <a:defRPr sz="1600"/>
            </a:lvl5pPr>
          </a:lstStyle>
          <a:p>
            <a:pPr lvl="0"/>
            <a:r>
              <a:rPr lang="de-DE" dirty="0" smtClean="0"/>
              <a:t>Text durch Klicken hinzufügen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10"/>
          </p:nvPr>
        </p:nvSpPr>
        <p:spPr/>
        <p:txBody>
          <a:bodyPr/>
          <a:lstStyle>
            <a:lvl1pPr>
              <a:defRPr/>
            </a:lvl1pPr>
          </a:lstStyle>
          <a:p>
            <a:fld id="{E3CF1A08-80A3-4AD7-AD05-EC7491970E1B}" type="datetime1">
              <a:rPr lang="de-DE" smtClean="0"/>
              <a:pPr/>
              <a:t>23.10.2014</a:t>
            </a:fld>
            <a:endParaRPr lang="de-DE"/>
          </a:p>
        </p:txBody>
      </p:sp>
      <p:sp>
        <p:nvSpPr>
          <p:cNvPr id="5" name="Fußzeilenplatzhalter 4"/>
          <p:cNvSpPr>
            <a:spLocks noGrp="1"/>
          </p:cNvSpPr>
          <p:nvPr>
            <p:ph type="ftr" sz="quarter" idx="11"/>
          </p:nvPr>
        </p:nvSpPr>
        <p:spPr/>
        <p:txBody>
          <a:bodyPr/>
          <a:lstStyle>
            <a:lvl1pPr>
              <a:defRPr/>
            </a:lvl1pPr>
          </a:lstStyle>
          <a:p>
            <a:r>
              <a:rPr lang="en-BZ" smtClean="0"/>
              <a:t>M&amp;E Unit</a:t>
            </a:r>
            <a:endParaRPr lang="en-BZ"/>
          </a:p>
        </p:txBody>
      </p:sp>
    </p:spTree>
    <p:extLst>
      <p:ext uri="{BB962C8B-B14F-4D97-AF65-F5344CB8AC3E}">
        <p14:creationId xmlns:p14="http://schemas.microsoft.com/office/powerpoint/2010/main" val="214882705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baseline="0"/>
            </a:lvl1pPr>
          </a:lstStyle>
          <a:p>
            <a:r>
              <a:rPr lang="de-DE" dirty="0" smtClean="0"/>
              <a:t>Titel durch Klicken hinzufügen</a:t>
            </a:r>
            <a:endParaRPr lang="de-DE" dirty="0"/>
          </a:p>
        </p:txBody>
      </p:sp>
      <p:sp>
        <p:nvSpPr>
          <p:cNvPr id="3" name="Inhaltsplatzhalter 2"/>
          <p:cNvSpPr>
            <a:spLocks noGrp="1"/>
          </p:cNvSpPr>
          <p:nvPr>
            <p:ph idx="1" hasCustomPrompt="1"/>
          </p:nvPr>
        </p:nvSpPr>
        <p:spPr/>
        <p:txBody>
          <a:bodyPr/>
          <a:lstStyle>
            <a:lvl1pPr>
              <a:defRPr/>
            </a:lvl1pPr>
            <a:lvl2pPr>
              <a:defRPr sz="2200"/>
            </a:lvl2pPr>
            <a:lvl3pPr>
              <a:defRPr sz="2000"/>
            </a:lvl3pPr>
            <a:lvl4pPr>
              <a:defRPr sz="1800"/>
            </a:lvl4pPr>
            <a:lvl5pPr>
              <a:defRPr sz="1600"/>
            </a:lvl5pPr>
          </a:lstStyle>
          <a:p>
            <a:pPr lvl="0"/>
            <a:r>
              <a:rPr lang="de-DE" dirty="0" smtClean="0"/>
              <a:t>Text durch Klicken hinzufügen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10"/>
          </p:nvPr>
        </p:nvSpPr>
        <p:spPr/>
        <p:txBody>
          <a:bodyPr/>
          <a:lstStyle>
            <a:lvl1pPr>
              <a:defRPr/>
            </a:lvl1pPr>
          </a:lstStyle>
          <a:p>
            <a:fld id="{692CB778-1684-4820-AE01-A6CF65E48D70}" type="datetime1">
              <a:rPr lang="de-DE" smtClean="0"/>
              <a:pPr/>
              <a:t>23.10.2014</a:t>
            </a:fld>
            <a:endParaRPr lang="de-DE"/>
          </a:p>
        </p:txBody>
      </p:sp>
      <p:sp>
        <p:nvSpPr>
          <p:cNvPr id="5" name="Fußzeilenplatzhalter 4"/>
          <p:cNvSpPr>
            <a:spLocks noGrp="1"/>
          </p:cNvSpPr>
          <p:nvPr>
            <p:ph type="ftr" sz="quarter" idx="11"/>
          </p:nvPr>
        </p:nvSpPr>
        <p:spPr/>
        <p:txBody>
          <a:bodyPr/>
          <a:lstStyle>
            <a:lvl1pPr>
              <a:defRPr/>
            </a:lvl1pPr>
          </a:lstStyle>
          <a:p>
            <a:endParaRPr lang="en-BZ"/>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040400" y="3880808"/>
            <a:ext cx="7034400" cy="1144800"/>
          </a:xfrm>
        </p:spPr>
        <p:txBody>
          <a:bodyPr/>
          <a:lstStyle>
            <a:lvl1pPr algn="ctr" rtl="0" fontAlgn="base">
              <a:spcBef>
                <a:spcPct val="0"/>
              </a:spcBef>
              <a:spcAft>
                <a:spcPct val="0"/>
              </a:spcAft>
              <a:defRPr lang="de-DE" sz="3600" dirty="0">
                <a:solidFill>
                  <a:schemeClr val="tx1"/>
                </a:solidFill>
                <a:latin typeface="+mj-lt"/>
                <a:ea typeface="+mj-ea"/>
                <a:cs typeface="+mj-cs"/>
              </a:defRPr>
            </a:lvl1pPr>
          </a:lstStyle>
          <a:p>
            <a:r>
              <a:rPr lang="de-DE" dirty="0" smtClean="0"/>
              <a:t>Titel durch Klicken hinzufügen</a:t>
            </a:r>
            <a:endParaRPr lang="de-DE" dirty="0"/>
          </a:p>
        </p:txBody>
      </p:sp>
      <p:sp>
        <p:nvSpPr>
          <p:cNvPr id="3" name="Textplatzhalter 2"/>
          <p:cNvSpPr>
            <a:spLocks noGrp="1"/>
          </p:cNvSpPr>
          <p:nvPr>
            <p:ph type="body" idx="1" hasCustomPrompt="1"/>
          </p:nvPr>
        </p:nvSpPr>
        <p:spPr>
          <a:xfrm>
            <a:off x="1040400" y="2292939"/>
            <a:ext cx="7034400" cy="1500187"/>
          </a:xfrm>
        </p:spPr>
        <p:txBody>
          <a:bodyPr anchor="b"/>
          <a:lstStyle>
            <a:lvl1pPr marL="0" indent="0" algn="ctr" rtl="0" fontAlgn="base">
              <a:spcBef>
                <a:spcPct val="20000"/>
              </a:spcBef>
              <a:spcAft>
                <a:spcPct val="0"/>
              </a:spcAft>
              <a:buClr>
                <a:srgbClr val="C80F0F"/>
              </a:buClr>
              <a:buFont typeface="Wingdings" pitchFamily="2" charset="2"/>
              <a:buNone/>
              <a:tabLst>
                <a:tab pos="2190750" algn="l"/>
              </a:tabLst>
              <a:defRPr lang="de-DE" sz="2800" dirty="0" smtClean="0">
                <a:solidFill>
                  <a:schemeClr val="tx1"/>
                </a:solidFill>
                <a:latin typeface="+mn-lt"/>
                <a:ea typeface="+mn-ea"/>
                <a:cs typeface="+mn-cs"/>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dirty="0" smtClean="0"/>
              <a:t>Text durch Klicken hinzufügen</a:t>
            </a:r>
          </a:p>
        </p:txBody>
      </p:sp>
      <p:sp>
        <p:nvSpPr>
          <p:cNvPr id="4" name="Datumsplatzhalter 3"/>
          <p:cNvSpPr>
            <a:spLocks noGrp="1"/>
          </p:cNvSpPr>
          <p:nvPr>
            <p:ph type="dt" sz="half" idx="10"/>
          </p:nvPr>
        </p:nvSpPr>
        <p:spPr/>
        <p:txBody>
          <a:bodyPr/>
          <a:lstStyle>
            <a:lvl1pPr>
              <a:defRPr/>
            </a:lvl1pPr>
          </a:lstStyle>
          <a:p>
            <a:fld id="{0969C08B-3F0B-45F7-96FC-E0E7F1EDB571}" type="datetime1">
              <a:rPr lang="de-DE" smtClean="0"/>
              <a:pPr/>
              <a:t>23.10.2014</a:t>
            </a:fld>
            <a:endParaRPr lang="de-DE"/>
          </a:p>
        </p:txBody>
      </p:sp>
      <p:sp>
        <p:nvSpPr>
          <p:cNvPr id="5" name="Fußzeilenplatzhalter 4"/>
          <p:cNvSpPr>
            <a:spLocks noGrp="1"/>
          </p:cNvSpPr>
          <p:nvPr>
            <p:ph type="ftr" sz="quarter" idx="11"/>
          </p:nvPr>
        </p:nvSpPr>
        <p:spPr/>
        <p:txBody>
          <a:bodyPr/>
          <a:lstStyle>
            <a:lvl1pPr>
              <a:defRPr/>
            </a:lvl1pPr>
          </a:lstStyle>
          <a:p>
            <a:endParaRPr lang="en-BZ"/>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baseline="0"/>
            </a:lvl1pPr>
          </a:lstStyle>
          <a:p>
            <a:r>
              <a:rPr lang="de-DE" dirty="0" smtClean="0"/>
              <a:t>Titel durch Klicken hinzufügen</a:t>
            </a:r>
            <a:endParaRPr lang="de-DE" dirty="0"/>
          </a:p>
        </p:txBody>
      </p:sp>
      <p:sp>
        <p:nvSpPr>
          <p:cNvPr id="3" name="Inhaltsplatzhalter 2"/>
          <p:cNvSpPr>
            <a:spLocks noGrp="1"/>
          </p:cNvSpPr>
          <p:nvPr>
            <p:ph sz="half" idx="1" hasCustomPrompt="1"/>
          </p:nvPr>
        </p:nvSpPr>
        <p:spPr>
          <a:xfrm>
            <a:off x="1039813" y="2106613"/>
            <a:ext cx="3481200" cy="4114800"/>
          </a:xfrm>
        </p:spPr>
        <p:txBody>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de-DE" dirty="0" smtClean="0"/>
              <a:t>Text durch Klicken hinzufügen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Inhaltsplatzhalter 3"/>
          <p:cNvSpPr>
            <a:spLocks noGrp="1"/>
          </p:cNvSpPr>
          <p:nvPr>
            <p:ph sz="half" idx="2" hasCustomPrompt="1"/>
          </p:nvPr>
        </p:nvSpPr>
        <p:spPr>
          <a:xfrm>
            <a:off x="4595812" y="2106613"/>
            <a:ext cx="3481200" cy="4114800"/>
          </a:xfrm>
        </p:spPr>
        <p:txBody>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de-DE" dirty="0" smtClean="0"/>
              <a:t>Text durch Klicken hinzufügen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Datumsplatzhalter 4"/>
          <p:cNvSpPr>
            <a:spLocks noGrp="1"/>
          </p:cNvSpPr>
          <p:nvPr>
            <p:ph type="dt" sz="half" idx="10"/>
          </p:nvPr>
        </p:nvSpPr>
        <p:spPr/>
        <p:txBody>
          <a:bodyPr/>
          <a:lstStyle>
            <a:lvl1pPr>
              <a:defRPr/>
            </a:lvl1pPr>
          </a:lstStyle>
          <a:p>
            <a:fld id="{9FD9DA14-23DB-4005-9410-95D99DFE4ACC}" type="datetime1">
              <a:rPr lang="de-DE" smtClean="0"/>
              <a:pPr/>
              <a:t>23.10.2014</a:t>
            </a:fld>
            <a:endParaRPr lang="de-DE"/>
          </a:p>
        </p:txBody>
      </p:sp>
      <p:sp>
        <p:nvSpPr>
          <p:cNvPr id="6" name="Fußzeilenplatzhalter 5"/>
          <p:cNvSpPr>
            <a:spLocks noGrp="1"/>
          </p:cNvSpPr>
          <p:nvPr>
            <p:ph type="ftr" sz="quarter" idx="11"/>
          </p:nvPr>
        </p:nvSpPr>
        <p:spPr/>
        <p:txBody>
          <a:bodyPr/>
          <a:lstStyle>
            <a:lvl1pPr>
              <a:defRPr/>
            </a:lvl1pPr>
          </a:lstStyle>
          <a:p>
            <a:endParaRPr lang="en-BZ"/>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040400" y="1411200"/>
            <a:ext cx="7034400" cy="619200"/>
          </a:xfrm>
        </p:spPr>
        <p:txBody>
          <a:bodyPr/>
          <a:lstStyle>
            <a:lvl1pPr>
              <a:defRPr baseline="0"/>
            </a:lvl1pPr>
          </a:lstStyle>
          <a:p>
            <a:r>
              <a:rPr lang="de-DE" dirty="0" smtClean="0"/>
              <a:t>Titel durch Klicken hinzufügen</a:t>
            </a:r>
            <a:endParaRPr lang="de-DE" dirty="0"/>
          </a:p>
        </p:txBody>
      </p:sp>
      <p:sp>
        <p:nvSpPr>
          <p:cNvPr id="3" name="Textplatzhalter 2"/>
          <p:cNvSpPr>
            <a:spLocks noGrp="1"/>
          </p:cNvSpPr>
          <p:nvPr>
            <p:ph type="body" idx="1" hasCustomPrompt="1"/>
          </p:nvPr>
        </p:nvSpPr>
        <p:spPr>
          <a:xfrm>
            <a:off x="1040400" y="2098784"/>
            <a:ext cx="3463200" cy="46905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smtClean="0"/>
              <a:t>Text hinzufügen</a:t>
            </a:r>
          </a:p>
        </p:txBody>
      </p:sp>
      <p:sp>
        <p:nvSpPr>
          <p:cNvPr id="4" name="Inhaltsplatzhalter 3"/>
          <p:cNvSpPr>
            <a:spLocks noGrp="1"/>
          </p:cNvSpPr>
          <p:nvPr>
            <p:ph sz="half" idx="2" hasCustomPrompt="1"/>
          </p:nvPr>
        </p:nvSpPr>
        <p:spPr>
          <a:xfrm>
            <a:off x="1040400" y="2668044"/>
            <a:ext cx="3463200" cy="3557392"/>
          </a:xfrm>
        </p:spPr>
        <p:txBody>
          <a:bodyPr/>
          <a:lstStyle>
            <a:lvl1pPr>
              <a:defRPr sz="2400"/>
            </a:lvl1pPr>
            <a:lvl2pPr>
              <a:defRPr sz="2200"/>
            </a:lvl2pPr>
            <a:lvl3pPr>
              <a:defRPr sz="2000"/>
            </a:lvl3pPr>
            <a:lvl4pPr>
              <a:defRPr sz="1800"/>
            </a:lvl4pPr>
            <a:lvl5pPr>
              <a:defRPr sz="1600"/>
            </a:lvl5pPr>
            <a:lvl6pPr>
              <a:defRPr sz="1600"/>
            </a:lvl6pPr>
            <a:lvl7pPr>
              <a:defRPr sz="1600"/>
            </a:lvl7pPr>
            <a:lvl8pPr>
              <a:defRPr sz="1600"/>
            </a:lvl8pPr>
            <a:lvl9pPr>
              <a:defRPr sz="1600"/>
            </a:lvl9pPr>
          </a:lstStyle>
          <a:p>
            <a:pPr lvl="0"/>
            <a:r>
              <a:rPr lang="de-DE" dirty="0" smtClean="0"/>
              <a:t>Text durch Klicken hinzufügen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Textplatzhalter 4"/>
          <p:cNvSpPr>
            <a:spLocks noGrp="1"/>
          </p:cNvSpPr>
          <p:nvPr>
            <p:ph type="body" sz="quarter" idx="3" hasCustomPrompt="1"/>
          </p:nvPr>
        </p:nvSpPr>
        <p:spPr>
          <a:xfrm>
            <a:off x="4615200" y="2098783"/>
            <a:ext cx="3463200" cy="46905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smtClean="0"/>
              <a:t>Text hinzufügen</a:t>
            </a:r>
          </a:p>
        </p:txBody>
      </p:sp>
      <p:sp>
        <p:nvSpPr>
          <p:cNvPr id="6" name="Inhaltsplatzhalter 5"/>
          <p:cNvSpPr>
            <a:spLocks noGrp="1"/>
          </p:cNvSpPr>
          <p:nvPr>
            <p:ph sz="quarter" idx="4" hasCustomPrompt="1"/>
          </p:nvPr>
        </p:nvSpPr>
        <p:spPr>
          <a:xfrm>
            <a:off x="4615200" y="2668044"/>
            <a:ext cx="3463200" cy="3557392"/>
          </a:xfrm>
        </p:spPr>
        <p:txBody>
          <a:bodyPr/>
          <a:lstStyle>
            <a:lvl1pPr>
              <a:defRPr lang="de-DE" sz="2400" dirty="0" smtClean="0">
                <a:solidFill>
                  <a:schemeClr val="tx1"/>
                </a:solidFill>
                <a:latin typeface="+mn-lt"/>
                <a:ea typeface="+mn-ea"/>
                <a:cs typeface="+mn-cs"/>
              </a:defRPr>
            </a:lvl1pPr>
            <a:lvl2pPr>
              <a:defRPr lang="de-DE" sz="2200" dirty="0" smtClean="0">
                <a:solidFill>
                  <a:schemeClr val="tx1"/>
                </a:solidFill>
                <a:latin typeface="+mn-lt"/>
              </a:defRPr>
            </a:lvl2pPr>
            <a:lvl3pPr>
              <a:defRPr lang="de-DE" sz="2000" dirty="0" smtClean="0">
                <a:solidFill>
                  <a:schemeClr val="tx1"/>
                </a:solidFill>
                <a:latin typeface="+mn-lt"/>
              </a:defRPr>
            </a:lvl3pPr>
            <a:lvl4pPr>
              <a:defRPr lang="de-DE" sz="1800" dirty="0" smtClean="0">
                <a:solidFill>
                  <a:schemeClr val="tx1"/>
                </a:solidFill>
                <a:latin typeface="+mn-lt"/>
              </a:defRPr>
            </a:lvl4pPr>
            <a:lvl5pPr>
              <a:defRPr lang="de-DE" sz="1600" dirty="0" smtClean="0">
                <a:solidFill>
                  <a:schemeClr val="tx1"/>
                </a:solidFill>
                <a:latin typeface="+mn-lt"/>
              </a:defRPr>
            </a:lvl5pPr>
            <a:lvl6pPr>
              <a:defRPr sz="1600"/>
            </a:lvl6pPr>
            <a:lvl7pPr>
              <a:defRPr sz="1600"/>
            </a:lvl7pPr>
            <a:lvl8pPr>
              <a:defRPr sz="1600"/>
            </a:lvl8pPr>
            <a:lvl9pPr>
              <a:defRPr sz="1600"/>
            </a:lvl9pPr>
          </a:lstStyle>
          <a:p>
            <a:pPr lvl="0"/>
            <a:r>
              <a:rPr lang="de-DE" dirty="0" smtClean="0"/>
              <a:t>Text durch Klicken hinzufügen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7" name="Datumsplatzhalter 6"/>
          <p:cNvSpPr>
            <a:spLocks noGrp="1"/>
          </p:cNvSpPr>
          <p:nvPr>
            <p:ph type="dt" sz="half" idx="10"/>
          </p:nvPr>
        </p:nvSpPr>
        <p:spPr/>
        <p:txBody>
          <a:bodyPr/>
          <a:lstStyle>
            <a:lvl1pPr>
              <a:defRPr/>
            </a:lvl1pPr>
          </a:lstStyle>
          <a:p>
            <a:fld id="{62691A89-BDBC-4828-A08B-29C7176101A4}" type="datetime1">
              <a:rPr lang="de-DE" smtClean="0"/>
              <a:pPr/>
              <a:t>23.10.2014</a:t>
            </a:fld>
            <a:endParaRPr lang="de-DE"/>
          </a:p>
        </p:txBody>
      </p:sp>
      <p:sp>
        <p:nvSpPr>
          <p:cNvPr id="8" name="Fußzeilenplatzhalter 7"/>
          <p:cNvSpPr>
            <a:spLocks noGrp="1"/>
          </p:cNvSpPr>
          <p:nvPr>
            <p:ph type="ftr" sz="quarter" idx="11"/>
          </p:nvPr>
        </p:nvSpPr>
        <p:spPr/>
        <p:txBody>
          <a:bodyPr/>
          <a:lstStyle>
            <a:lvl1pPr>
              <a:defRPr/>
            </a:lvl1pPr>
          </a:lstStyle>
          <a:p>
            <a:endParaRPr lang="en-BZ"/>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DE" dirty="0" smtClean="0"/>
              <a:t>Titel durch Klicken hinzufügen</a:t>
            </a:r>
            <a:endParaRPr lang="de-DE" dirty="0"/>
          </a:p>
        </p:txBody>
      </p:sp>
      <p:sp>
        <p:nvSpPr>
          <p:cNvPr id="3" name="Datumsplatzhalter 2"/>
          <p:cNvSpPr>
            <a:spLocks noGrp="1"/>
          </p:cNvSpPr>
          <p:nvPr>
            <p:ph type="dt" sz="half" idx="10"/>
          </p:nvPr>
        </p:nvSpPr>
        <p:spPr/>
        <p:txBody>
          <a:bodyPr/>
          <a:lstStyle>
            <a:lvl1pPr>
              <a:defRPr/>
            </a:lvl1pPr>
          </a:lstStyle>
          <a:p>
            <a:fld id="{F1C72ECF-0AE0-4187-A5C1-9378F853A497}" type="datetime1">
              <a:rPr lang="de-DE" smtClean="0"/>
              <a:pPr/>
              <a:t>23.10.2014</a:t>
            </a:fld>
            <a:endParaRPr lang="de-DE"/>
          </a:p>
        </p:txBody>
      </p:sp>
      <p:sp>
        <p:nvSpPr>
          <p:cNvPr id="4" name="Fußzeilenplatzhalter 3"/>
          <p:cNvSpPr>
            <a:spLocks noGrp="1"/>
          </p:cNvSpPr>
          <p:nvPr>
            <p:ph type="ftr" sz="quarter" idx="11"/>
          </p:nvPr>
        </p:nvSpPr>
        <p:spPr/>
        <p:txBody>
          <a:bodyPr/>
          <a:lstStyle>
            <a:lvl1pPr>
              <a:defRPr/>
            </a:lvl1pPr>
          </a:lstStyle>
          <a:p>
            <a:endParaRPr lang="en-BZ"/>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lvl1pPr>
              <a:defRPr/>
            </a:lvl1pPr>
          </a:lstStyle>
          <a:p>
            <a:fld id="{90B70727-BA99-4A8B-B070-898FC5BD9116}" type="datetime1">
              <a:rPr lang="de-DE" smtClean="0"/>
              <a:pPr/>
              <a:t>23.10.2014</a:t>
            </a:fld>
            <a:endParaRPr lang="de-DE"/>
          </a:p>
        </p:txBody>
      </p:sp>
      <p:sp>
        <p:nvSpPr>
          <p:cNvPr id="3" name="Fußzeilenplatzhalter 2"/>
          <p:cNvSpPr>
            <a:spLocks noGrp="1"/>
          </p:cNvSpPr>
          <p:nvPr>
            <p:ph type="ftr" sz="quarter" idx="11"/>
          </p:nvPr>
        </p:nvSpPr>
        <p:spPr/>
        <p:txBody>
          <a:bodyPr/>
          <a:lstStyle>
            <a:lvl1pPr>
              <a:defRPr/>
            </a:lvl1pPr>
          </a:lstStyle>
          <a:p>
            <a:endParaRPr lang="en-BZ"/>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040400" y="1411200"/>
            <a:ext cx="2484000" cy="1357052"/>
          </a:xfrm>
        </p:spPr>
        <p:txBody>
          <a:bodyPr anchor="b"/>
          <a:lstStyle>
            <a:lvl1pPr algn="l">
              <a:defRPr sz="2800" b="0"/>
            </a:lvl1pPr>
          </a:lstStyle>
          <a:p>
            <a:r>
              <a:rPr lang="de-DE" dirty="0" smtClean="0"/>
              <a:t>Titel durch Klicken hinzufügen</a:t>
            </a:r>
            <a:endParaRPr lang="de-DE" dirty="0"/>
          </a:p>
        </p:txBody>
      </p:sp>
      <p:sp>
        <p:nvSpPr>
          <p:cNvPr id="3" name="Inhaltsplatzhalter 2"/>
          <p:cNvSpPr>
            <a:spLocks noGrp="1"/>
          </p:cNvSpPr>
          <p:nvPr>
            <p:ph idx="1" hasCustomPrompt="1"/>
          </p:nvPr>
        </p:nvSpPr>
        <p:spPr>
          <a:xfrm>
            <a:off x="3620022" y="1411201"/>
            <a:ext cx="4453200" cy="4814235"/>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de-DE" dirty="0" smtClean="0"/>
              <a:t>Text durch Klicken hinzufügen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Textplatzhalter 3"/>
          <p:cNvSpPr>
            <a:spLocks noGrp="1"/>
          </p:cNvSpPr>
          <p:nvPr>
            <p:ph type="body" sz="half" idx="2" hasCustomPrompt="1"/>
          </p:nvPr>
        </p:nvSpPr>
        <p:spPr>
          <a:xfrm>
            <a:off x="1040400" y="2893512"/>
            <a:ext cx="2484000" cy="3331925"/>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smtClean="0"/>
              <a:t>Text durch Klicken hinzufügen</a:t>
            </a:r>
          </a:p>
        </p:txBody>
      </p:sp>
      <p:sp>
        <p:nvSpPr>
          <p:cNvPr id="5" name="Datumsplatzhalter 4"/>
          <p:cNvSpPr>
            <a:spLocks noGrp="1"/>
          </p:cNvSpPr>
          <p:nvPr>
            <p:ph type="dt" sz="half" idx="10"/>
          </p:nvPr>
        </p:nvSpPr>
        <p:spPr/>
        <p:txBody>
          <a:bodyPr/>
          <a:lstStyle>
            <a:lvl1pPr>
              <a:defRPr/>
            </a:lvl1pPr>
          </a:lstStyle>
          <a:p>
            <a:fld id="{86586C2A-983F-4022-9DD0-DD623A56FF94}" type="datetime1">
              <a:rPr lang="de-DE" smtClean="0"/>
              <a:pPr/>
              <a:t>23.10.2014</a:t>
            </a:fld>
            <a:endParaRPr lang="de-DE"/>
          </a:p>
        </p:txBody>
      </p:sp>
      <p:sp>
        <p:nvSpPr>
          <p:cNvPr id="6" name="Fußzeilenplatzhalter 5"/>
          <p:cNvSpPr>
            <a:spLocks noGrp="1"/>
          </p:cNvSpPr>
          <p:nvPr>
            <p:ph type="ftr" sz="quarter" idx="11"/>
          </p:nvPr>
        </p:nvSpPr>
        <p:spPr/>
        <p:txBody>
          <a:bodyPr/>
          <a:lstStyle>
            <a:lvl1pPr>
              <a:defRPr/>
            </a:lvl1pPr>
          </a:lstStyle>
          <a:p>
            <a:endParaRPr lang="en-BZ"/>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040400" y="4860099"/>
            <a:ext cx="7034400" cy="526093"/>
          </a:xfrm>
        </p:spPr>
        <p:txBody>
          <a:bodyPr anchor="b"/>
          <a:lstStyle>
            <a:lvl1pPr algn="l">
              <a:defRPr sz="2800" b="0"/>
            </a:lvl1pPr>
          </a:lstStyle>
          <a:p>
            <a:r>
              <a:rPr lang="de-DE" dirty="0" smtClean="0"/>
              <a:t>Titel durch Klicken hinzufügen</a:t>
            </a:r>
            <a:endParaRPr lang="de-DE" dirty="0"/>
          </a:p>
        </p:txBody>
      </p:sp>
      <p:sp>
        <p:nvSpPr>
          <p:cNvPr id="3" name="Bildplatzhalter 2"/>
          <p:cNvSpPr>
            <a:spLocks noGrp="1"/>
          </p:cNvSpPr>
          <p:nvPr>
            <p:ph type="pic" idx="1"/>
          </p:nvPr>
        </p:nvSpPr>
        <p:spPr>
          <a:xfrm>
            <a:off x="1152525" y="1411201"/>
            <a:ext cx="6831014" cy="336121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4" name="Textplatzhalter 3"/>
          <p:cNvSpPr>
            <a:spLocks noGrp="1"/>
          </p:cNvSpPr>
          <p:nvPr>
            <p:ph type="body" sz="half" idx="2" hasCustomPrompt="1"/>
          </p:nvPr>
        </p:nvSpPr>
        <p:spPr>
          <a:xfrm>
            <a:off x="1040400" y="5486400"/>
            <a:ext cx="7034400" cy="739036"/>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smtClean="0"/>
              <a:t>Text durch Klicken hinzufügen</a:t>
            </a:r>
          </a:p>
        </p:txBody>
      </p:sp>
      <p:sp>
        <p:nvSpPr>
          <p:cNvPr id="5" name="Datumsplatzhalter 4"/>
          <p:cNvSpPr>
            <a:spLocks noGrp="1"/>
          </p:cNvSpPr>
          <p:nvPr>
            <p:ph type="dt" sz="half" idx="10"/>
          </p:nvPr>
        </p:nvSpPr>
        <p:spPr/>
        <p:txBody>
          <a:bodyPr/>
          <a:lstStyle>
            <a:lvl1pPr>
              <a:defRPr/>
            </a:lvl1pPr>
          </a:lstStyle>
          <a:p>
            <a:fld id="{BB0ECFE9-3A9E-4E5E-AF41-520ACE265A77}" type="datetime1">
              <a:rPr lang="de-DE" smtClean="0"/>
              <a:pPr/>
              <a:t>23.10.2014</a:t>
            </a:fld>
            <a:endParaRPr lang="de-DE"/>
          </a:p>
        </p:txBody>
      </p:sp>
      <p:sp>
        <p:nvSpPr>
          <p:cNvPr id="6" name="Fußzeilenplatzhalter 5"/>
          <p:cNvSpPr>
            <a:spLocks noGrp="1"/>
          </p:cNvSpPr>
          <p:nvPr>
            <p:ph type="ftr" sz="quarter" idx="11"/>
          </p:nvPr>
        </p:nvSpPr>
        <p:spPr/>
        <p:txBody>
          <a:bodyPr/>
          <a:lstStyle>
            <a:lvl1pPr>
              <a:defRPr/>
            </a:lvl1pPr>
          </a:lstStyle>
          <a:p>
            <a:endParaRPr lang="en-BZ"/>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image" Target="../media/image6.gif"/><Relationship Id="rId5" Type="http://schemas.openxmlformats.org/officeDocument/2006/relationships/slideLayout" Target="../slideLayouts/slideLayout14.xml"/><Relationship Id="rId10" Type="http://schemas.openxmlformats.org/officeDocument/2006/relationships/image" Target="../media/image5.gif"/><Relationship Id="rId4" Type="http://schemas.openxmlformats.org/officeDocument/2006/relationships/slideLayout" Target="../slideLayouts/slideLayout13.xml"/><Relationship Id="rId9" Type="http://schemas.openxmlformats.org/officeDocument/2006/relationships/image" Target="../media/image4.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5778" name="Rectangle 2"/>
          <p:cNvSpPr>
            <a:spLocks noChangeArrowheads="1"/>
          </p:cNvSpPr>
          <p:nvPr/>
        </p:nvSpPr>
        <p:spPr bwMode="auto">
          <a:xfrm>
            <a:off x="0" y="6624638"/>
            <a:ext cx="9144000" cy="233362"/>
          </a:xfrm>
          <a:prstGeom prst="rect">
            <a:avLst/>
          </a:prstGeom>
          <a:solidFill>
            <a:srgbClr val="939393"/>
          </a:solidFill>
          <a:ln w="9525">
            <a:noFill/>
            <a:miter lim="800000"/>
            <a:headEnd/>
            <a:tailEnd/>
          </a:ln>
          <a:effectLst/>
        </p:spPr>
        <p:txBody>
          <a:bodyPr wrap="none" anchor="ctr"/>
          <a:lstStyle/>
          <a:p>
            <a:endParaRPr lang="de-DE"/>
          </a:p>
        </p:txBody>
      </p:sp>
      <p:sp>
        <p:nvSpPr>
          <p:cNvPr id="75779" name="Text Box 3"/>
          <p:cNvSpPr txBox="1">
            <a:spLocks noChangeArrowheads="1"/>
          </p:cNvSpPr>
          <p:nvPr/>
        </p:nvSpPr>
        <p:spPr bwMode="auto">
          <a:xfrm>
            <a:off x="6934200" y="6596063"/>
            <a:ext cx="1981200" cy="274637"/>
          </a:xfrm>
          <a:prstGeom prst="rect">
            <a:avLst/>
          </a:prstGeom>
          <a:noFill/>
          <a:ln w="9525">
            <a:noFill/>
            <a:miter lim="800000"/>
            <a:headEnd/>
            <a:tailEnd/>
          </a:ln>
          <a:effectLst/>
        </p:spPr>
        <p:txBody>
          <a:bodyPr>
            <a:spAutoFit/>
          </a:bodyPr>
          <a:lstStyle/>
          <a:p>
            <a:fld id="{AB81C545-FE68-41D5-BEA4-2878944C354C}" type="datetime1">
              <a:rPr lang="de-DE" sz="1200" b="0">
                <a:solidFill>
                  <a:schemeClr val="bg1"/>
                </a:solidFill>
              </a:rPr>
              <a:pPr/>
              <a:t>23.10.2014</a:t>
            </a:fld>
            <a:r>
              <a:rPr lang="de-DE" sz="1200" b="0">
                <a:solidFill>
                  <a:schemeClr val="bg1"/>
                </a:solidFill>
              </a:rPr>
              <a:t>     Seite </a:t>
            </a:r>
            <a:fld id="{F100B36D-5590-4186-A03B-FBE69F711ADE}" type="slidenum">
              <a:rPr lang="de-DE" sz="1200" b="0">
                <a:solidFill>
                  <a:schemeClr val="bg1"/>
                </a:solidFill>
              </a:rPr>
              <a:pPr/>
              <a:t>‹Nr.›</a:t>
            </a:fld>
            <a:endParaRPr lang="de-DE" sz="1200" b="0">
              <a:solidFill>
                <a:schemeClr val="bg1"/>
              </a:solidFill>
            </a:endParaRPr>
          </a:p>
        </p:txBody>
      </p:sp>
      <p:sp>
        <p:nvSpPr>
          <p:cNvPr id="75780" name="Rectangle 4"/>
          <p:cNvSpPr>
            <a:spLocks noChangeArrowheads="1"/>
          </p:cNvSpPr>
          <p:nvPr/>
        </p:nvSpPr>
        <p:spPr bwMode="auto">
          <a:xfrm>
            <a:off x="2133600" y="0"/>
            <a:ext cx="7010400" cy="762000"/>
          </a:xfrm>
          <a:prstGeom prst="rect">
            <a:avLst/>
          </a:prstGeom>
          <a:gradFill rotWithShape="0">
            <a:gsLst>
              <a:gs pos="0">
                <a:srgbClr val="FFFFFF"/>
              </a:gs>
              <a:gs pos="100000">
                <a:srgbClr val="939393"/>
              </a:gs>
            </a:gsLst>
            <a:lin ang="0" scaled="1"/>
          </a:gradFill>
          <a:ln w="9525">
            <a:noFill/>
            <a:miter lim="800000"/>
            <a:headEnd/>
            <a:tailEnd/>
          </a:ln>
          <a:effectLst/>
        </p:spPr>
        <p:txBody>
          <a:bodyPr wrap="none" anchor="ctr"/>
          <a:lstStyle/>
          <a:p>
            <a:pPr algn="ctr"/>
            <a:endParaRPr lang="en-BZ" sz="2400" b="0">
              <a:solidFill>
                <a:schemeClr val="tx1"/>
              </a:solidFill>
              <a:latin typeface="Times" charset="0"/>
            </a:endParaRPr>
          </a:p>
        </p:txBody>
      </p:sp>
      <p:sp>
        <p:nvSpPr>
          <p:cNvPr id="75782" name="Line 6"/>
          <p:cNvSpPr>
            <a:spLocks noChangeShapeType="1"/>
          </p:cNvSpPr>
          <p:nvPr/>
        </p:nvSpPr>
        <p:spPr bwMode="auto">
          <a:xfrm flipH="1">
            <a:off x="0" y="762000"/>
            <a:ext cx="9144000" cy="0"/>
          </a:xfrm>
          <a:prstGeom prst="line">
            <a:avLst/>
          </a:prstGeom>
          <a:noFill/>
          <a:ln w="3175">
            <a:solidFill>
              <a:srgbClr val="E6E6E6"/>
            </a:solidFill>
            <a:round/>
            <a:headEnd/>
            <a:tailEnd/>
          </a:ln>
          <a:effectLst/>
        </p:spPr>
        <p:txBody>
          <a:bodyPr/>
          <a:lstStyle/>
          <a:p>
            <a:endParaRPr lang="de-DE"/>
          </a:p>
        </p:txBody>
      </p:sp>
      <p:pic>
        <p:nvPicPr>
          <p:cNvPr id="75783" name="Picture 7"/>
          <p:cNvPicPr>
            <a:picLocks noChangeAspect="1" noChangeArrowheads="1"/>
          </p:cNvPicPr>
          <p:nvPr/>
        </p:nvPicPr>
        <p:blipFill>
          <a:blip r:embed="rId11" cstate="print">
            <a:lum contrast="-20000"/>
          </a:blip>
          <a:srcRect/>
          <a:stretch>
            <a:fillRect/>
          </a:stretch>
        </p:blipFill>
        <p:spPr bwMode="auto">
          <a:xfrm>
            <a:off x="7999413" y="0"/>
            <a:ext cx="1144587" cy="762000"/>
          </a:xfrm>
          <a:prstGeom prst="rect">
            <a:avLst/>
          </a:prstGeom>
          <a:noFill/>
        </p:spPr>
      </p:pic>
      <p:sp>
        <p:nvSpPr>
          <p:cNvPr id="75785" name="Rectangle 9"/>
          <p:cNvSpPr>
            <a:spLocks noChangeArrowheads="1"/>
          </p:cNvSpPr>
          <p:nvPr/>
        </p:nvSpPr>
        <p:spPr bwMode="auto">
          <a:xfrm>
            <a:off x="0" y="6624638"/>
            <a:ext cx="9144000" cy="233362"/>
          </a:xfrm>
          <a:prstGeom prst="rect">
            <a:avLst/>
          </a:prstGeom>
          <a:solidFill>
            <a:srgbClr val="939393"/>
          </a:solidFill>
          <a:ln w="9525">
            <a:noFill/>
            <a:miter lim="800000"/>
            <a:headEnd/>
            <a:tailEnd/>
          </a:ln>
          <a:effectLst/>
        </p:spPr>
        <p:txBody>
          <a:bodyPr wrap="none" anchor="ctr"/>
          <a:lstStyle/>
          <a:p>
            <a:endParaRPr lang="de-DE"/>
          </a:p>
        </p:txBody>
      </p:sp>
      <p:sp>
        <p:nvSpPr>
          <p:cNvPr id="75787" name="Rectangle 11"/>
          <p:cNvSpPr>
            <a:spLocks noChangeArrowheads="1"/>
          </p:cNvSpPr>
          <p:nvPr/>
        </p:nvSpPr>
        <p:spPr bwMode="auto">
          <a:xfrm>
            <a:off x="2133600" y="0"/>
            <a:ext cx="7010400" cy="762000"/>
          </a:xfrm>
          <a:prstGeom prst="rect">
            <a:avLst/>
          </a:prstGeom>
          <a:gradFill rotWithShape="0">
            <a:gsLst>
              <a:gs pos="0">
                <a:srgbClr val="FFFFFF"/>
              </a:gs>
              <a:gs pos="100000">
                <a:srgbClr val="939393"/>
              </a:gs>
            </a:gsLst>
            <a:lin ang="0" scaled="1"/>
          </a:gradFill>
          <a:ln w="9525">
            <a:noFill/>
            <a:miter lim="800000"/>
            <a:headEnd/>
            <a:tailEnd/>
          </a:ln>
          <a:effectLst/>
        </p:spPr>
        <p:txBody>
          <a:bodyPr wrap="none" anchor="ctr"/>
          <a:lstStyle/>
          <a:p>
            <a:pPr algn="ctr"/>
            <a:endParaRPr lang="en-BZ" sz="2400" b="0">
              <a:solidFill>
                <a:schemeClr val="tx1"/>
              </a:solidFill>
              <a:latin typeface="Times" charset="0"/>
            </a:endParaRPr>
          </a:p>
        </p:txBody>
      </p:sp>
      <p:sp>
        <p:nvSpPr>
          <p:cNvPr id="75791" name="Rectangle 15"/>
          <p:cNvSpPr>
            <a:spLocks noGrp="1" noChangeArrowheads="1"/>
          </p:cNvSpPr>
          <p:nvPr>
            <p:ph type="title"/>
          </p:nvPr>
        </p:nvSpPr>
        <p:spPr bwMode="auto">
          <a:xfrm>
            <a:off x="1039812" y="1411289"/>
            <a:ext cx="7034400" cy="6179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dirty="0" smtClean="0"/>
              <a:t>Titel durch Klicken hinzufügen</a:t>
            </a:r>
          </a:p>
        </p:txBody>
      </p:sp>
      <p:sp>
        <p:nvSpPr>
          <p:cNvPr id="75792" name="Rectangle 16"/>
          <p:cNvSpPr>
            <a:spLocks noGrp="1" noChangeArrowheads="1"/>
          </p:cNvSpPr>
          <p:nvPr>
            <p:ph type="body" idx="1"/>
          </p:nvPr>
        </p:nvSpPr>
        <p:spPr bwMode="auto">
          <a:xfrm>
            <a:off x="1039812" y="2106613"/>
            <a:ext cx="7034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dirty="0" smtClean="0"/>
              <a:t>Text durch Klicken hinzufügen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75793" name="Rectangle 17"/>
          <p:cNvSpPr>
            <a:spLocks noGrp="1" noChangeArrowheads="1"/>
          </p:cNvSpPr>
          <p:nvPr>
            <p:ph type="dt" sz="half" idx="2"/>
          </p:nvPr>
        </p:nvSpPr>
        <p:spPr bwMode="auto">
          <a:xfrm>
            <a:off x="6756400" y="6602400"/>
            <a:ext cx="1295400" cy="27699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defRPr sz="1200" b="0">
                <a:solidFill>
                  <a:schemeClr val="bg1"/>
                </a:solidFill>
              </a:defRPr>
            </a:lvl1pPr>
          </a:lstStyle>
          <a:p>
            <a:fld id="{94AC2515-8215-418A-964A-E2B00192C2E1}" type="datetime1">
              <a:rPr lang="de-DE" smtClean="0"/>
              <a:pPr/>
              <a:t>23.10.2014</a:t>
            </a:fld>
            <a:endParaRPr lang="de-DE"/>
          </a:p>
        </p:txBody>
      </p:sp>
      <p:sp>
        <p:nvSpPr>
          <p:cNvPr id="75795" name="Text Box 19"/>
          <p:cNvSpPr txBox="1">
            <a:spLocks noChangeArrowheads="1"/>
          </p:cNvSpPr>
          <p:nvPr/>
        </p:nvSpPr>
        <p:spPr bwMode="auto">
          <a:xfrm>
            <a:off x="7893050" y="6602399"/>
            <a:ext cx="927100" cy="277200"/>
          </a:xfrm>
          <a:prstGeom prst="rect">
            <a:avLst/>
          </a:prstGeom>
          <a:noFill/>
          <a:ln w="9525">
            <a:noFill/>
            <a:miter lim="800000"/>
            <a:headEnd/>
            <a:tailEnd/>
          </a:ln>
          <a:effectLst/>
        </p:spPr>
        <p:txBody>
          <a:bodyPr>
            <a:spAutoFit/>
          </a:bodyPr>
          <a:lstStyle/>
          <a:p>
            <a:r>
              <a:rPr lang="de-DE" sz="1200" b="0" dirty="0">
                <a:solidFill>
                  <a:schemeClr val="bg1"/>
                </a:solidFill>
              </a:rPr>
              <a:t>Seite </a:t>
            </a:r>
            <a:fld id="{327115CA-E6A4-425F-BB4F-A64D48743A27}" type="slidenum">
              <a:rPr lang="de-DE" sz="1200" b="0">
                <a:solidFill>
                  <a:schemeClr val="bg1"/>
                </a:solidFill>
              </a:rPr>
              <a:pPr/>
              <a:t>‹Nr.›</a:t>
            </a:fld>
            <a:endParaRPr lang="de-DE" sz="1200" b="0" dirty="0">
              <a:solidFill>
                <a:schemeClr val="bg1"/>
              </a:solidFill>
            </a:endParaRPr>
          </a:p>
        </p:txBody>
      </p:sp>
      <p:sp>
        <p:nvSpPr>
          <p:cNvPr id="75788" name="Line 12"/>
          <p:cNvSpPr>
            <a:spLocks noChangeShapeType="1"/>
          </p:cNvSpPr>
          <p:nvPr/>
        </p:nvSpPr>
        <p:spPr bwMode="auto">
          <a:xfrm flipH="1">
            <a:off x="0" y="762000"/>
            <a:ext cx="9144000" cy="0"/>
          </a:xfrm>
          <a:prstGeom prst="line">
            <a:avLst/>
          </a:prstGeom>
          <a:noFill/>
          <a:ln w="3175">
            <a:solidFill>
              <a:srgbClr val="D9D9D9"/>
            </a:solidFill>
            <a:round/>
            <a:headEnd/>
            <a:tailEnd/>
          </a:ln>
          <a:effectLst/>
        </p:spPr>
        <p:txBody>
          <a:bodyPr/>
          <a:lstStyle/>
          <a:p>
            <a:endParaRPr lang="de-DE"/>
          </a:p>
        </p:txBody>
      </p:sp>
      <p:pic>
        <p:nvPicPr>
          <p:cNvPr id="75799" name="Picture 23" descr="Weltkugel_klein_neu.gif                                        0005A183jeany                          BB53F533:"/>
          <p:cNvPicPr>
            <a:picLocks noChangeAspect="1" noChangeArrowheads="1"/>
          </p:cNvPicPr>
          <p:nvPr/>
        </p:nvPicPr>
        <p:blipFill>
          <a:blip r:embed="rId12" cstate="print"/>
          <a:srcRect/>
          <a:stretch>
            <a:fillRect/>
          </a:stretch>
        </p:blipFill>
        <p:spPr bwMode="auto">
          <a:xfrm>
            <a:off x="7996238" y="0"/>
            <a:ext cx="1147762" cy="762000"/>
          </a:xfrm>
          <a:prstGeom prst="rect">
            <a:avLst/>
          </a:prstGeom>
          <a:noFill/>
        </p:spPr>
      </p:pic>
      <p:sp>
        <p:nvSpPr>
          <p:cNvPr id="75801" name="Rectangle 25"/>
          <p:cNvSpPr>
            <a:spLocks noGrp="1" noChangeArrowheads="1"/>
          </p:cNvSpPr>
          <p:nvPr>
            <p:ph type="ftr" sz="quarter" idx="3"/>
          </p:nvPr>
        </p:nvSpPr>
        <p:spPr bwMode="auto">
          <a:xfrm>
            <a:off x="364951" y="6601216"/>
            <a:ext cx="2895600" cy="27699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defRPr sz="1200" b="0">
                <a:solidFill>
                  <a:schemeClr val="bg1"/>
                </a:solidFill>
              </a:defRPr>
            </a:lvl1pPr>
          </a:lstStyle>
          <a:p>
            <a:endParaRPr lang="en-BZ"/>
          </a:p>
        </p:txBody>
      </p:sp>
      <p:pic>
        <p:nvPicPr>
          <p:cNvPr id="17" name="Grafik 16" descr="gizlogo-standard-rgb.gif"/>
          <p:cNvPicPr>
            <a:picLocks noChangeAspect="1"/>
          </p:cNvPicPr>
          <p:nvPr/>
        </p:nvPicPr>
        <p:blipFill>
          <a:blip r:embed="rId13" cstate="print"/>
          <a:srcRect t="13758" b="19567"/>
          <a:stretch>
            <a:fillRect/>
          </a:stretch>
        </p:blipFill>
        <p:spPr>
          <a:xfrm>
            <a:off x="276225" y="76200"/>
            <a:ext cx="900000" cy="600075"/>
          </a:xfrm>
          <a:prstGeom prst="rect">
            <a:avLst/>
          </a:prstGeom>
        </p:spPr>
      </p:pic>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Lst>
  <p:transition/>
  <p:timing>
    <p:tnLst>
      <p:par>
        <p:cTn id="1" dur="indefinite" restart="never" nodeType="tmRoot"/>
      </p:par>
    </p:tnLst>
  </p:timing>
  <p:hf sldNum="0" hdr="0" ftr="0"/>
  <p:txStyles>
    <p:titleStyle>
      <a:lvl1pPr algn="l" rtl="0" eaLnBrk="1" fontAlgn="base" hangingPunct="1">
        <a:spcBef>
          <a:spcPct val="0"/>
        </a:spcBef>
        <a:spcAft>
          <a:spcPct val="0"/>
        </a:spcAft>
        <a:defRPr sz="3600">
          <a:solidFill>
            <a:schemeClr val="tx1"/>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p:titleStyle>
    <p:bodyStyle>
      <a:lvl1pPr marL="285750" indent="-285750" algn="l" rtl="0" eaLnBrk="1" fontAlgn="base" hangingPunct="1">
        <a:spcBef>
          <a:spcPct val="20000"/>
        </a:spcBef>
        <a:spcAft>
          <a:spcPct val="0"/>
        </a:spcAft>
        <a:buClr>
          <a:srgbClr val="C80F0F"/>
        </a:buClr>
        <a:buFont typeface="Wingdings" pitchFamily="2" charset="2"/>
        <a:buChar char="§"/>
        <a:tabLst>
          <a:tab pos="2190750" algn="l"/>
        </a:tabLst>
        <a:defRPr sz="2400">
          <a:solidFill>
            <a:schemeClr val="tx1"/>
          </a:solidFill>
          <a:latin typeface="+mn-lt"/>
          <a:ea typeface="+mn-ea"/>
          <a:cs typeface="+mn-cs"/>
        </a:defRPr>
      </a:lvl1pPr>
      <a:lvl2pPr marL="762000" indent="-285750" algn="l" rtl="0" eaLnBrk="1" fontAlgn="base" hangingPunct="1">
        <a:spcBef>
          <a:spcPct val="20000"/>
        </a:spcBef>
        <a:spcAft>
          <a:spcPct val="0"/>
        </a:spcAft>
        <a:buClr>
          <a:schemeClr val="tx1"/>
        </a:buClr>
        <a:buFont typeface="Wingdings" pitchFamily="2" charset="2"/>
        <a:buChar char="§"/>
        <a:tabLst>
          <a:tab pos="2190750" algn="l"/>
        </a:tabLst>
        <a:defRPr sz="2400">
          <a:solidFill>
            <a:schemeClr val="tx1"/>
          </a:solidFill>
          <a:latin typeface="+mn-lt"/>
        </a:defRPr>
      </a:lvl2pPr>
      <a:lvl3pPr marL="1238250" indent="-285750" algn="l" rtl="0" eaLnBrk="1" fontAlgn="base" hangingPunct="1">
        <a:spcBef>
          <a:spcPct val="20000"/>
        </a:spcBef>
        <a:spcAft>
          <a:spcPct val="0"/>
        </a:spcAft>
        <a:buClr>
          <a:srgbClr val="999999"/>
        </a:buClr>
        <a:buFont typeface="Wingdings" pitchFamily="2" charset="2"/>
        <a:buChar char="§"/>
        <a:tabLst>
          <a:tab pos="2190750" algn="l"/>
        </a:tabLst>
        <a:defRPr sz="2400">
          <a:solidFill>
            <a:schemeClr val="tx1"/>
          </a:solidFill>
          <a:latin typeface="+mn-lt"/>
        </a:defRPr>
      </a:lvl3pPr>
      <a:lvl4pPr marL="1714500" indent="-285750" algn="l" rtl="0" eaLnBrk="1" fontAlgn="base" hangingPunct="1">
        <a:spcBef>
          <a:spcPct val="20000"/>
        </a:spcBef>
        <a:spcAft>
          <a:spcPct val="0"/>
        </a:spcAft>
        <a:buClr>
          <a:srgbClr val="C80F0F"/>
        </a:buClr>
        <a:buChar char="-"/>
        <a:tabLst>
          <a:tab pos="2190750" algn="l"/>
        </a:tabLst>
        <a:defRPr sz="2400">
          <a:solidFill>
            <a:schemeClr val="tx1"/>
          </a:solidFill>
          <a:latin typeface="+mn-lt"/>
        </a:defRPr>
      </a:lvl4pPr>
      <a:lvl5pPr marL="21907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5pPr>
      <a:lvl6pPr marL="26479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6pPr>
      <a:lvl7pPr marL="31051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7pPr>
      <a:lvl8pPr marL="35623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8pPr>
      <a:lvl9pPr marL="40195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5791" name="Rectangle 15"/>
          <p:cNvSpPr>
            <a:spLocks noGrp="1" noChangeArrowheads="1"/>
          </p:cNvSpPr>
          <p:nvPr>
            <p:ph type="title"/>
          </p:nvPr>
        </p:nvSpPr>
        <p:spPr bwMode="auto">
          <a:xfrm>
            <a:off x="684000" y="1483200"/>
            <a:ext cx="7776000" cy="6179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smtClean="0"/>
              <a:t>Titel durch Klicken hinzufügen</a:t>
            </a:r>
          </a:p>
        </p:txBody>
      </p:sp>
      <p:pic>
        <p:nvPicPr>
          <p:cNvPr id="18" name="Grafik 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bwMode="auto">
          <a:xfrm>
            <a:off x="0" y="1810"/>
            <a:ext cx="9144000" cy="1115568"/>
          </a:xfrm>
          <a:prstGeom prst="rect">
            <a:avLst/>
          </a:prstGeom>
          <a:noFill/>
          <a:ln w="9525">
            <a:noFill/>
            <a:miter lim="800000"/>
            <a:headEnd/>
            <a:tailEnd/>
          </a:ln>
        </p:spPr>
      </p:pic>
      <p:pic>
        <p:nvPicPr>
          <p:cNvPr id="19" name="Grafik 7"/>
          <p:cNvPicPr>
            <a:picLocks noChangeAspect="1"/>
          </p:cNvPicPr>
          <p:nvPr/>
        </p:nvPicPr>
        <p:blipFill>
          <a:blip r:embed="rId10" cstate="print"/>
          <a:srcRect/>
          <a:stretch>
            <a:fillRect/>
          </a:stretch>
        </p:blipFill>
        <p:spPr bwMode="auto">
          <a:xfrm>
            <a:off x="6618288" y="304800"/>
            <a:ext cx="2106612" cy="877888"/>
          </a:xfrm>
          <a:prstGeom prst="rect">
            <a:avLst/>
          </a:prstGeom>
          <a:noFill/>
          <a:ln w="9525">
            <a:noFill/>
            <a:miter lim="800000"/>
            <a:headEnd/>
            <a:tailEnd/>
          </a:ln>
        </p:spPr>
      </p:pic>
      <p:pic>
        <p:nvPicPr>
          <p:cNvPr id="20" name="Grafik 8"/>
          <p:cNvPicPr>
            <a:picLocks noChangeAspect="1"/>
          </p:cNvPicPr>
          <p:nvPr/>
        </p:nvPicPr>
        <p:blipFill>
          <a:blip r:embed="rId11" cstate="print"/>
          <a:srcRect/>
          <a:stretch>
            <a:fillRect/>
          </a:stretch>
        </p:blipFill>
        <p:spPr bwMode="auto">
          <a:xfrm>
            <a:off x="0" y="5851525"/>
            <a:ext cx="9144000" cy="738188"/>
          </a:xfrm>
          <a:prstGeom prst="rect">
            <a:avLst/>
          </a:prstGeom>
          <a:noFill/>
          <a:ln w="9525">
            <a:noFill/>
            <a:miter lim="800000"/>
            <a:headEnd/>
            <a:tailEnd/>
          </a:ln>
        </p:spPr>
      </p:pic>
      <p:sp>
        <p:nvSpPr>
          <p:cNvPr id="75792" name="Rectangle 16"/>
          <p:cNvSpPr>
            <a:spLocks noGrp="1" noChangeArrowheads="1"/>
          </p:cNvSpPr>
          <p:nvPr>
            <p:ph type="body" idx="1"/>
          </p:nvPr>
        </p:nvSpPr>
        <p:spPr bwMode="auto">
          <a:xfrm>
            <a:off x="684000" y="2447999"/>
            <a:ext cx="7776000" cy="3816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smtClean="0"/>
              <a:t>Erste Ebene</a:t>
            </a:r>
          </a:p>
          <a:p>
            <a:pPr lvl="1"/>
            <a:r>
              <a:rPr lang="de-DE" noProof="0" smtClean="0"/>
              <a:t>Zweite Ebene</a:t>
            </a:r>
          </a:p>
          <a:p>
            <a:pPr lvl="2"/>
            <a:r>
              <a:rPr lang="de-DE" noProof="0" smtClean="0"/>
              <a:t>Dritte Ebene</a:t>
            </a:r>
          </a:p>
          <a:p>
            <a:pPr lvl="3"/>
            <a:r>
              <a:rPr lang="de-DE" noProof="0" smtClean="0"/>
              <a:t>Vierte Ebene</a:t>
            </a:r>
          </a:p>
        </p:txBody>
      </p:sp>
      <p:sp>
        <p:nvSpPr>
          <p:cNvPr id="14" name="Text Box 19"/>
          <p:cNvSpPr txBox="1">
            <a:spLocks noChangeArrowheads="1"/>
          </p:cNvSpPr>
          <p:nvPr/>
        </p:nvSpPr>
        <p:spPr bwMode="auto">
          <a:xfrm>
            <a:off x="7703687" y="6581001"/>
            <a:ext cx="927100" cy="246221"/>
          </a:xfrm>
          <a:prstGeom prst="rect">
            <a:avLst/>
          </a:prstGeom>
          <a:noFill/>
          <a:ln w="9525">
            <a:noFill/>
            <a:miter lim="800000"/>
            <a:headEnd/>
            <a:tailEnd/>
          </a:ln>
          <a:effectLst/>
        </p:spPr>
        <p:txBody>
          <a:bodyPr>
            <a:spAutoFit/>
          </a:bodyPr>
          <a:ls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a:lstStyle>
          <a:p>
            <a:r>
              <a:rPr lang="de-DE" sz="1000" b="0">
                <a:solidFill>
                  <a:srgbClr val="6E6452"/>
                </a:solidFill>
                <a:latin typeface="Arial Narrow" pitchFamily="34" charset="0"/>
              </a:rPr>
              <a:t>Seite </a:t>
            </a:r>
            <a:fld id="{327115CA-E6A4-425F-BB4F-A64D48743A27}" type="slidenum">
              <a:rPr lang="de-DE" sz="1000" b="0">
                <a:solidFill>
                  <a:srgbClr val="6E6452"/>
                </a:solidFill>
                <a:latin typeface="Arial Narrow" pitchFamily="34" charset="0"/>
              </a:rPr>
              <a:pPr/>
              <a:t>‹Nr.›</a:t>
            </a:fld>
            <a:endParaRPr lang="de-DE" sz="1000" b="0">
              <a:solidFill>
                <a:srgbClr val="6E6452"/>
              </a:solidFill>
              <a:latin typeface="Arial Narrow" pitchFamily="34" charset="0"/>
            </a:endParaRPr>
          </a:p>
        </p:txBody>
      </p:sp>
      <p:sp>
        <p:nvSpPr>
          <p:cNvPr id="15" name="Rectangle 25"/>
          <p:cNvSpPr>
            <a:spLocks noGrp="1" noChangeArrowheads="1"/>
          </p:cNvSpPr>
          <p:nvPr>
            <p:ph type="ftr" sz="quarter" idx="3"/>
          </p:nvPr>
        </p:nvSpPr>
        <p:spPr bwMode="auto">
          <a:xfrm>
            <a:off x="2862776" y="6581001"/>
            <a:ext cx="3418449"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ctr">
              <a:defRPr sz="1000" b="1" spc="70" baseline="0">
                <a:solidFill>
                  <a:srgbClr val="6E6452"/>
                </a:solidFill>
                <a:latin typeface="Arial Narrow" pitchFamily="34" charset="0"/>
              </a:defRPr>
            </a:lvl1pPr>
          </a:lstStyle>
          <a:p>
            <a:r>
              <a:rPr lang="de-DE" smtClean="0"/>
              <a:t>M&amp;E Unit</a:t>
            </a:r>
            <a:endParaRPr lang="de-DE" dirty="0"/>
          </a:p>
        </p:txBody>
      </p:sp>
      <p:sp>
        <p:nvSpPr>
          <p:cNvPr id="16" name="Rectangle 17"/>
          <p:cNvSpPr>
            <a:spLocks noGrp="1" noChangeArrowheads="1"/>
          </p:cNvSpPr>
          <p:nvPr>
            <p:ph type="dt" sz="half" idx="2"/>
          </p:nvPr>
        </p:nvSpPr>
        <p:spPr bwMode="auto">
          <a:xfrm>
            <a:off x="679155" y="6581001"/>
            <a:ext cx="1295400"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defRPr sz="1000" b="0">
                <a:solidFill>
                  <a:srgbClr val="6E6452"/>
                </a:solidFill>
                <a:latin typeface="Arial Narrow" pitchFamily="34" charset="0"/>
              </a:defRPr>
            </a:lvl1pPr>
          </a:lstStyle>
          <a:p>
            <a:fld id="{857AF02E-279C-4E09-9533-C36CC3D8ED8A}" type="datetime1">
              <a:rPr lang="de-DE" smtClean="0"/>
              <a:pPr/>
              <a:t>23.10.2014</a:t>
            </a:fld>
            <a:endParaRPr lang="de-DE"/>
          </a:p>
        </p:txBody>
      </p:sp>
    </p:spTree>
    <p:extLst>
      <p:ext uri="{BB962C8B-B14F-4D97-AF65-F5344CB8AC3E}">
        <p14:creationId xmlns:p14="http://schemas.microsoft.com/office/powerpoint/2010/main" val="804320664"/>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Lst>
  <p:transition/>
  <p:timing>
    <p:tnLst>
      <p:par>
        <p:cTn id="1" dur="indefinite" restart="never" nodeType="tmRoot"/>
      </p:par>
    </p:tnLst>
  </p:timing>
  <p:hf sldNum="0" hdr="0"/>
  <p:txStyles>
    <p:titleStyle>
      <a:lvl1pPr algn="l" rtl="0" eaLnBrk="1" fontAlgn="base" hangingPunct="1">
        <a:spcBef>
          <a:spcPct val="0"/>
        </a:spcBef>
        <a:spcAft>
          <a:spcPct val="0"/>
        </a:spcAft>
        <a:defRPr sz="2400">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p:titleStyle>
    <p:bodyStyle>
      <a:lvl1pPr marL="360000" indent="-360000" algn="l" rtl="0" eaLnBrk="1" fontAlgn="base" hangingPunct="1">
        <a:spcBef>
          <a:spcPts val="400"/>
        </a:spcBef>
        <a:spcAft>
          <a:spcPts val="800"/>
        </a:spcAft>
        <a:buClr>
          <a:srgbClr val="C80F0F"/>
        </a:buClr>
        <a:buFont typeface="Arial" pitchFamily="34" charset="0"/>
        <a:buChar char="•"/>
        <a:tabLst>
          <a:tab pos="2190750" algn="l"/>
        </a:tabLst>
        <a:defRPr sz="180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p:txBody>
          <a:bodyPr/>
          <a:lstStyle/>
          <a:p>
            <a:r>
              <a:rPr lang="de-DE" dirty="0" smtClean="0"/>
              <a:t>Stabsstelle</a:t>
            </a:r>
            <a:r>
              <a:rPr lang="en-BZ" dirty="0" smtClean="0"/>
              <a:t> Monitoring &amp; </a:t>
            </a:r>
            <a:r>
              <a:rPr lang="de-DE" dirty="0" smtClean="0"/>
              <a:t>Evaluierung</a:t>
            </a:r>
            <a:endParaRPr lang="de-DE" dirty="0"/>
          </a:p>
        </p:txBody>
      </p:sp>
      <p:sp>
        <p:nvSpPr>
          <p:cNvPr id="4" name="Datumsplatzhalter 3"/>
          <p:cNvSpPr>
            <a:spLocks noGrp="1"/>
          </p:cNvSpPr>
          <p:nvPr>
            <p:ph type="dt" sz="half" idx="11"/>
          </p:nvPr>
        </p:nvSpPr>
        <p:spPr/>
        <p:txBody>
          <a:bodyPr/>
          <a:lstStyle/>
          <a:p>
            <a:fld id="{687391E9-FB20-4595-87C6-6C240FFFD5EA}" type="datetime1">
              <a:rPr lang="de-DE" smtClean="0"/>
              <a:pPr/>
              <a:t>23.10.2014</a:t>
            </a:fld>
            <a:endParaRPr lang="de-DE" dirty="0"/>
          </a:p>
        </p:txBody>
      </p:sp>
      <p:sp>
        <p:nvSpPr>
          <p:cNvPr id="8" name="Inhaltsplatzhalter 7"/>
          <p:cNvSpPr>
            <a:spLocks noGrp="1"/>
          </p:cNvSpPr>
          <p:nvPr>
            <p:ph idx="1"/>
          </p:nvPr>
        </p:nvSpPr>
        <p:spPr>
          <a:xfrm>
            <a:off x="611572" y="2402733"/>
            <a:ext cx="7776000" cy="3815187"/>
          </a:xfrm>
        </p:spPr>
        <p:txBody>
          <a:bodyPr/>
          <a:lstStyle/>
          <a:p>
            <a:pPr algn="ctr">
              <a:buNone/>
            </a:pPr>
            <a:r>
              <a:rPr lang="de-DE" sz="3600" dirty="0" smtClean="0"/>
              <a:t>   </a:t>
            </a:r>
            <a:r>
              <a:rPr lang="de-DE" sz="3600" b="1" dirty="0">
                <a:solidFill>
                  <a:srgbClr val="C00000"/>
                </a:solidFill>
              </a:rPr>
              <a:t>D</a:t>
            </a:r>
            <a:r>
              <a:rPr lang="de-DE" sz="3600" b="1" dirty="0" smtClean="0">
                <a:solidFill>
                  <a:srgbClr val="C00000"/>
                </a:solidFill>
              </a:rPr>
              <a:t>as </a:t>
            </a:r>
            <a:r>
              <a:rPr lang="de-DE" sz="3600" b="1" dirty="0">
                <a:solidFill>
                  <a:srgbClr val="C00000"/>
                </a:solidFill>
              </a:rPr>
              <a:t>Wirkungsorientierte Monitoring (WoM) der GIZ</a:t>
            </a:r>
          </a:p>
          <a:p>
            <a:pPr>
              <a:buNone/>
            </a:pPr>
            <a:endParaRPr lang="de-DE" dirty="0" smtClean="0"/>
          </a:p>
          <a:p>
            <a:pPr>
              <a:buNone/>
            </a:pPr>
            <a:endParaRPr lang="de-DE" dirty="0"/>
          </a:p>
          <a:p>
            <a:pPr>
              <a:buNone/>
            </a:pPr>
            <a:endParaRPr lang="de-DE" dirty="0" smtClean="0"/>
          </a:p>
          <a:p>
            <a:pPr>
              <a:buNone/>
            </a:pPr>
            <a:endParaRPr lang="de-DE" dirty="0"/>
          </a:p>
          <a:p>
            <a:pPr>
              <a:buNone/>
            </a:pPr>
            <a:endParaRPr lang="de-DE" dirty="0" smtClean="0"/>
          </a:p>
          <a:p>
            <a:pPr>
              <a:buNone/>
            </a:pPr>
            <a:r>
              <a:rPr lang="de-DE" dirty="0" smtClean="0">
                <a:solidFill>
                  <a:schemeClr val="tx1"/>
                </a:solidFill>
              </a:rPr>
              <a:t>Stabsstelle </a:t>
            </a:r>
            <a:r>
              <a:rPr lang="de-DE" dirty="0">
                <a:solidFill>
                  <a:schemeClr val="tx1"/>
                </a:solidFill>
              </a:rPr>
              <a:t>Monitoring und Evaluierung, GIZ</a:t>
            </a:r>
          </a:p>
          <a:p>
            <a:pPr>
              <a:buNone/>
            </a:pPr>
            <a:endParaRPr lang="de-DE" dirty="0" smtClean="0"/>
          </a:p>
        </p:txBody>
      </p:sp>
    </p:spTree>
    <p:extLst>
      <p:ext uri="{BB962C8B-B14F-4D97-AF65-F5344CB8AC3E}">
        <p14:creationId xmlns:p14="http://schemas.microsoft.com/office/powerpoint/2010/main" val="3301454932"/>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a:xfrm>
            <a:off x="635232" y="1214976"/>
            <a:ext cx="7776000" cy="617928"/>
          </a:xfrm>
        </p:spPr>
        <p:txBody>
          <a:bodyPr/>
          <a:lstStyle/>
          <a:p>
            <a:r>
              <a:rPr lang="de-DE" dirty="0" smtClean="0">
                <a:solidFill>
                  <a:schemeClr val="tx1"/>
                </a:solidFill>
              </a:rPr>
              <a:t>Schritt 3: </a:t>
            </a:r>
            <a:r>
              <a:rPr lang="de-DE" dirty="0">
                <a:solidFill>
                  <a:schemeClr val="tx1"/>
                </a:solidFill>
              </a:rPr>
              <a:t>Wirkungen </a:t>
            </a:r>
            <a:r>
              <a:rPr lang="de-DE" dirty="0">
                <a:solidFill>
                  <a:srgbClr val="C00000"/>
                </a:solidFill>
              </a:rPr>
              <a:t>messbar </a:t>
            </a:r>
            <a:r>
              <a:rPr lang="de-DE" dirty="0">
                <a:solidFill>
                  <a:schemeClr val="tx1"/>
                </a:solidFill>
              </a:rPr>
              <a:t>machen</a:t>
            </a:r>
          </a:p>
        </p:txBody>
      </p:sp>
      <p:sp>
        <p:nvSpPr>
          <p:cNvPr id="3" name="Fußzeilenplatzhalter 2"/>
          <p:cNvSpPr>
            <a:spLocks noGrp="1"/>
          </p:cNvSpPr>
          <p:nvPr>
            <p:ph type="ftr" sz="quarter" idx="10"/>
          </p:nvPr>
        </p:nvSpPr>
        <p:spPr/>
        <p:txBody>
          <a:bodyPr/>
          <a:lstStyle/>
          <a:p>
            <a:r>
              <a:rPr lang="de-DE" dirty="0" smtClean="0"/>
              <a:t>Stabsstelle Monitoring &amp; Evaluierung</a:t>
            </a:r>
            <a:endParaRPr lang="de-DE" dirty="0"/>
          </a:p>
        </p:txBody>
      </p:sp>
      <p:sp>
        <p:nvSpPr>
          <p:cNvPr id="4" name="Datumsplatzhalter 3"/>
          <p:cNvSpPr>
            <a:spLocks noGrp="1"/>
          </p:cNvSpPr>
          <p:nvPr>
            <p:ph type="dt" sz="half" idx="11"/>
          </p:nvPr>
        </p:nvSpPr>
        <p:spPr/>
        <p:txBody>
          <a:bodyPr/>
          <a:lstStyle/>
          <a:p>
            <a:fld id="{687391E9-FB20-4595-87C6-6C240FFFD5EA}" type="datetime1">
              <a:rPr lang="de-DE" smtClean="0"/>
              <a:pPr/>
              <a:t>23.10.2014</a:t>
            </a:fld>
            <a:endParaRPr lang="de-DE" dirty="0"/>
          </a:p>
        </p:txBody>
      </p:sp>
      <p:sp>
        <p:nvSpPr>
          <p:cNvPr id="8" name="Inhaltsplatzhalter 7"/>
          <p:cNvSpPr>
            <a:spLocks noGrp="1"/>
          </p:cNvSpPr>
          <p:nvPr>
            <p:ph idx="1"/>
          </p:nvPr>
        </p:nvSpPr>
        <p:spPr>
          <a:xfrm>
            <a:off x="609600" y="2060449"/>
            <a:ext cx="7777972" cy="4157472"/>
          </a:xfrm>
        </p:spPr>
        <p:txBody>
          <a:bodyPr/>
          <a:lstStyle/>
          <a:p>
            <a:r>
              <a:rPr lang="de-DE" sz="2200" b="1" dirty="0" smtClean="0">
                <a:solidFill>
                  <a:schemeClr val="tx1"/>
                </a:solidFill>
              </a:rPr>
              <a:t>Wirkungshypothesen </a:t>
            </a:r>
            <a:r>
              <a:rPr lang="de-DE" sz="2200" dirty="0" smtClean="0">
                <a:solidFill>
                  <a:schemeClr val="tx1"/>
                </a:solidFill>
              </a:rPr>
              <a:t>formulieren</a:t>
            </a:r>
            <a:r>
              <a:rPr lang="de-DE" sz="2200" b="1" dirty="0" smtClean="0">
                <a:solidFill>
                  <a:schemeClr val="tx1"/>
                </a:solidFill>
              </a:rPr>
              <a:t>. </a:t>
            </a:r>
            <a:r>
              <a:rPr lang="de-DE" sz="2200" dirty="0" smtClean="0">
                <a:solidFill>
                  <a:schemeClr val="tx1"/>
                </a:solidFill>
              </a:rPr>
              <a:t> </a:t>
            </a:r>
          </a:p>
          <a:p>
            <a:r>
              <a:rPr lang="de-DE" sz="2200" b="1" dirty="0" smtClean="0">
                <a:solidFill>
                  <a:schemeClr val="tx1"/>
                </a:solidFill>
              </a:rPr>
              <a:t>Indikatoren </a:t>
            </a:r>
            <a:r>
              <a:rPr lang="de-DE" sz="2200" dirty="0" smtClean="0">
                <a:solidFill>
                  <a:schemeClr val="tx1"/>
                </a:solidFill>
              </a:rPr>
              <a:t>für</a:t>
            </a:r>
            <a:r>
              <a:rPr lang="de-DE" sz="2200" b="1" dirty="0" smtClean="0">
                <a:solidFill>
                  <a:schemeClr val="tx1"/>
                </a:solidFill>
              </a:rPr>
              <a:t> Ziel </a:t>
            </a:r>
            <a:r>
              <a:rPr lang="de-DE" sz="2200" dirty="0" smtClean="0">
                <a:solidFill>
                  <a:schemeClr val="tx1"/>
                </a:solidFill>
              </a:rPr>
              <a:t>und</a:t>
            </a:r>
            <a:r>
              <a:rPr lang="de-DE" sz="2200" b="1" dirty="0" smtClean="0">
                <a:solidFill>
                  <a:schemeClr val="tx1"/>
                </a:solidFill>
              </a:rPr>
              <a:t> </a:t>
            </a:r>
            <a:r>
              <a:rPr lang="de-DE" sz="2200" b="1" dirty="0">
                <a:solidFill>
                  <a:schemeClr val="tx1"/>
                </a:solidFill>
              </a:rPr>
              <a:t>W</a:t>
            </a:r>
            <a:r>
              <a:rPr lang="de-DE" sz="2200" b="1" dirty="0" smtClean="0">
                <a:solidFill>
                  <a:schemeClr val="tx1"/>
                </a:solidFill>
              </a:rPr>
              <a:t>irkungen </a:t>
            </a:r>
            <a:r>
              <a:rPr lang="de-DE" sz="2200" dirty="0" smtClean="0">
                <a:solidFill>
                  <a:schemeClr val="tx1"/>
                </a:solidFill>
              </a:rPr>
              <a:t>formulieren.</a:t>
            </a:r>
          </a:p>
          <a:p>
            <a:r>
              <a:rPr lang="de-DE" sz="2200" dirty="0" smtClean="0">
                <a:solidFill>
                  <a:schemeClr val="tx1"/>
                </a:solidFill>
              </a:rPr>
              <a:t>Fragen zur offenen Perspektivenerfassung (</a:t>
            </a:r>
            <a:r>
              <a:rPr lang="de-DE" sz="2200" b="1" dirty="0" smtClean="0">
                <a:solidFill>
                  <a:schemeClr val="tx1"/>
                </a:solidFill>
              </a:rPr>
              <a:t>KOMPASS</a:t>
            </a:r>
            <a:r>
              <a:rPr lang="de-DE" sz="2200" dirty="0" smtClean="0">
                <a:solidFill>
                  <a:schemeClr val="tx1"/>
                </a:solidFill>
              </a:rPr>
              <a:t>) formulieren. </a:t>
            </a:r>
          </a:p>
          <a:p>
            <a:r>
              <a:rPr lang="de-DE" sz="2200" b="1" dirty="0" smtClean="0">
                <a:solidFill>
                  <a:schemeClr val="tx1"/>
                </a:solidFill>
              </a:rPr>
              <a:t>Querschnittsthemen / Kennungen </a:t>
            </a:r>
            <a:r>
              <a:rPr lang="de-DE" sz="2200" dirty="0" smtClean="0">
                <a:solidFill>
                  <a:schemeClr val="tx1"/>
                </a:solidFill>
              </a:rPr>
              <a:t>berücksichtigen und ggf. Indikatoren formulieren.</a:t>
            </a:r>
            <a:r>
              <a:rPr lang="de-DE" sz="2200" dirty="0" smtClean="0"/>
              <a:t>                 </a:t>
            </a:r>
          </a:p>
          <a:p>
            <a:pPr marL="0" indent="0">
              <a:buNone/>
            </a:pPr>
            <a:endParaRPr lang="de-DE" sz="2200" dirty="0" smtClean="0"/>
          </a:p>
        </p:txBody>
      </p:sp>
      <p:pic>
        <p:nvPicPr>
          <p:cNvPr id="6" name="Bild 6"/>
          <p:cNvPicPr/>
          <p:nvPr/>
        </p:nvPicPr>
        <p:blipFill>
          <a:blip r:embed="rId3"/>
          <a:srcRect/>
          <a:stretch>
            <a:fillRect/>
          </a:stretch>
        </p:blipFill>
        <p:spPr bwMode="auto">
          <a:xfrm>
            <a:off x="5130567" y="4414784"/>
            <a:ext cx="3914775" cy="2215126"/>
          </a:xfrm>
          <a:prstGeom prst="rect">
            <a:avLst/>
          </a:prstGeom>
          <a:noFill/>
          <a:ln w="9525">
            <a:noFill/>
            <a:miter lim="800000"/>
            <a:headEnd/>
            <a:tailEnd/>
          </a:ln>
        </p:spPr>
      </p:pic>
    </p:spTree>
    <p:extLst>
      <p:ext uri="{BB962C8B-B14F-4D97-AF65-F5344CB8AC3E}">
        <p14:creationId xmlns:p14="http://schemas.microsoft.com/office/powerpoint/2010/main" val="962105759"/>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575778" y="714774"/>
            <a:ext cx="7937024" cy="817936"/>
          </a:xfrm>
        </p:spPr>
        <p:txBody>
          <a:bodyPr/>
          <a:lstStyle/>
          <a:p>
            <a:pPr>
              <a:spcBef>
                <a:spcPts val="1200"/>
              </a:spcBef>
            </a:pPr>
            <a:r>
              <a:rPr lang="de-DE" dirty="0">
                <a:solidFill>
                  <a:schemeClr val="tx1"/>
                </a:solidFill>
              </a:rPr>
              <a:t>Schritt 4</a:t>
            </a:r>
            <a:r>
              <a:rPr lang="de-DE" dirty="0" smtClean="0">
                <a:solidFill>
                  <a:schemeClr val="tx1"/>
                </a:solidFill>
              </a:rPr>
              <a:t>: Detaillierte </a:t>
            </a:r>
            <a:r>
              <a:rPr lang="de-DE" dirty="0" err="1" smtClean="0">
                <a:solidFill>
                  <a:schemeClr val="accent1"/>
                </a:solidFill>
              </a:rPr>
              <a:t>Monitoringplanung</a:t>
            </a:r>
            <a:r>
              <a:rPr lang="de-DE" dirty="0" smtClean="0">
                <a:solidFill>
                  <a:schemeClr val="tx1"/>
                </a:solidFill>
              </a:rPr>
              <a:t> und </a:t>
            </a:r>
            <a:r>
              <a:rPr lang="de-DE" dirty="0" err="1" smtClean="0">
                <a:solidFill>
                  <a:schemeClr val="accent1"/>
                </a:solidFill>
              </a:rPr>
              <a:t>Monitoringinstrument</a:t>
            </a:r>
            <a:r>
              <a:rPr lang="de-DE" dirty="0" smtClean="0">
                <a:solidFill>
                  <a:srgbClr val="C00000"/>
                </a:solidFill>
              </a:rPr>
              <a:t> </a:t>
            </a:r>
            <a:r>
              <a:rPr lang="de-DE" dirty="0" smtClean="0">
                <a:solidFill>
                  <a:schemeClr val="tx1"/>
                </a:solidFill>
              </a:rPr>
              <a:t>erstellen</a:t>
            </a:r>
            <a:br>
              <a:rPr lang="de-DE" dirty="0" smtClean="0">
                <a:solidFill>
                  <a:schemeClr val="tx1"/>
                </a:solidFill>
              </a:rPr>
            </a:br>
            <a:r>
              <a:rPr lang="de-DE" dirty="0" smtClean="0">
                <a:solidFill>
                  <a:schemeClr val="tx1"/>
                </a:solidFill>
              </a:rPr>
              <a:t/>
            </a:r>
            <a:br>
              <a:rPr lang="de-DE" dirty="0" smtClean="0">
                <a:solidFill>
                  <a:schemeClr val="tx1"/>
                </a:solidFill>
              </a:rPr>
            </a:br>
            <a:r>
              <a:rPr lang="de-DE" sz="2000" dirty="0" smtClean="0">
                <a:solidFill>
                  <a:schemeClr val="tx1"/>
                </a:solidFill>
              </a:rPr>
              <a:t>Die </a:t>
            </a:r>
            <a:r>
              <a:rPr lang="de-DE" sz="2000" dirty="0">
                <a:solidFill>
                  <a:schemeClr val="tx1"/>
                </a:solidFill>
              </a:rPr>
              <a:t>Ergebnisse </a:t>
            </a:r>
            <a:r>
              <a:rPr lang="de-DE" sz="2000" dirty="0" smtClean="0">
                <a:solidFill>
                  <a:schemeClr val="tx1"/>
                </a:solidFill>
              </a:rPr>
              <a:t>aus den vorherigen Schritten werden in </a:t>
            </a:r>
            <a:r>
              <a:rPr lang="de-DE" sz="2000" dirty="0">
                <a:solidFill>
                  <a:schemeClr val="tx1"/>
                </a:solidFill>
              </a:rPr>
              <a:t>ein </a:t>
            </a:r>
            <a:r>
              <a:rPr lang="de-DE" sz="2000" dirty="0" smtClean="0">
                <a:solidFill>
                  <a:schemeClr val="tx1"/>
                </a:solidFill>
              </a:rPr>
              <a:t>einheitliches </a:t>
            </a:r>
            <a:r>
              <a:rPr lang="de-DE" sz="2000" dirty="0" err="1" smtClean="0">
                <a:solidFill>
                  <a:srgbClr val="C00000"/>
                </a:solidFill>
              </a:rPr>
              <a:t>Monitoringinstrument</a:t>
            </a:r>
            <a:r>
              <a:rPr lang="de-DE" sz="2000" dirty="0" smtClean="0">
                <a:solidFill>
                  <a:srgbClr val="C00000"/>
                </a:solidFill>
              </a:rPr>
              <a:t> </a:t>
            </a:r>
            <a:r>
              <a:rPr lang="de-DE" sz="2000" dirty="0" smtClean="0">
                <a:solidFill>
                  <a:schemeClr val="tx1"/>
                </a:solidFill>
              </a:rPr>
              <a:t>überführt:</a:t>
            </a:r>
            <a:r>
              <a:rPr lang="de-DE" sz="2000" dirty="0">
                <a:solidFill>
                  <a:schemeClr val="tx1"/>
                </a:solidFill>
              </a:rPr>
              <a:t/>
            </a:r>
            <a:br>
              <a:rPr lang="de-DE" sz="2000" dirty="0">
                <a:solidFill>
                  <a:schemeClr val="tx1"/>
                </a:solidFill>
              </a:rPr>
            </a:br>
            <a:r>
              <a:rPr lang="de-DE" b="1" dirty="0" smtClean="0"/>
              <a:t> </a:t>
            </a:r>
            <a:endParaRPr lang="de-DE" dirty="0"/>
          </a:p>
        </p:txBody>
      </p:sp>
      <p:sp>
        <p:nvSpPr>
          <p:cNvPr id="3" name="Fußzeilenplatzhalter 2"/>
          <p:cNvSpPr>
            <a:spLocks noGrp="1"/>
          </p:cNvSpPr>
          <p:nvPr>
            <p:ph type="ftr" sz="quarter" idx="10"/>
          </p:nvPr>
        </p:nvSpPr>
        <p:spPr>
          <a:xfrm>
            <a:off x="2888176" y="6581001"/>
            <a:ext cx="3418449" cy="246221"/>
          </a:xfrm>
        </p:spPr>
        <p:txBody>
          <a:bodyPr/>
          <a:lstStyle/>
          <a:p>
            <a:r>
              <a:rPr lang="de-DE" dirty="0" smtClean="0"/>
              <a:t>Stabsstelle Monitoring &amp; Evaluierung</a:t>
            </a:r>
            <a:endParaRPr lang="de-DE" dirty="0"/>
          </a:p>
        </p:txBody>
      </p:sp>
      <p:sp>
        <p:nvSpPr>
          <p:cNvPr id="4" name="Datumsplatzhalter 3"/>
          <p:cNvSpPr>
            <a:spLocks noGrp="1"/>
          </p:cNvSpPr>
          <p:nvPr>
            <p:ph type="dt" sz="half" idx="11"/>
          </p:nvPr>
        </p:nvSpPr>
        <p:spPr/>
        <p:txBody>
          <a:bodyPr/>
          <a:lstStyle/>
          <a:p>
            <a:fld id="{C873CF9E-CEC4-4D98-B4A6-2C063DE752DC}" type="datetime1">
              <a:rPr lang="de-DE" smtClean="0"/>
              <a:pPr/>
              <a:t>23.10.2014</a:t>
            </a:fld>
            <a:endParaRPr lang="de-DE"/>
          </a:p>
        </p:txBody>
      </p:sp>
      <p:sp>
        <p:nvSpPr>
          <p:cNvPr id="7" name="Inhaltsplatzhalter 6"/>
          <p:cNvSpPr>
            <a:spLocks noGrp="1"/>
          </p:cNvSpPr>
          <p:nvPr>
            <p:ph idx="1"/>
          </p:nvPr>
        </p:nvSpPr>
        <p:spPr>
          <a:xfrm>
            <a:off x="344774" y="2128911"/>
            <a:ext cx="4119226" cy="4013169"/>
          </a:xfrm>
        </p:spPr>
        <p:txBody>
          <a:bodyPr/>
          <a:lstStyle/>
          <a:p>
            <a:pPr marL="342900" indent="-342900">
              <a:buFont typeface="Arial" pitchFamily="34" charset="0"/>
              <a:buChar char="•"/>
            </a:pPr>
            <a:endParaRPr lang="de-DE" sz="1900" b="1" dirty="0" smtClean="0">
              <a:solidFill>
                <a:schemeClr val="tx1"/>
              </a:solidFill>
            </a:endParaRPr>
          </a:p>
          <a:p>
            <a:pPr marL="702900" lvl="1" indent="-342900">
              <a:buFont typeface="Wingdings" pitchFamily="2" charset="2"/>
              <a:buChar char="ü"/>
            </a:pPr>
            <a:r>
              <a:rPr lang="de-DE" sz="1400" b="1" dirty="0" smtClean="0">
                <a:solidFill>
                  <a:schemeClr val="tx1"/>
                </a:solidFill>
              </a:rPr>
              <a:t>Ziel </a:t>
            </a:r>
            <a:r>
              <a:rPr lang="de-DE" sz="1400" dirty="0" smtClean="0">
                <a:solidFill>
                  <a:schemeClr val="tx1"/>
                </a:solidFill>
              </a:rPr>
              <a:t>und</a:t>
            </a:r>
            <a:r>
              <a:rPr lang="de-DE" sz="1400" b="1" dirty="0" smtClean="0">
                <a:solidFill>
                  <a:schemeClr val="tx1"/>
                </a:solidFill>
              </a:rPr>
              <a:t> Wirkungen</a:t>
            </a:r>
            <a:r>
              <a:rPr lang="de-DE" sz="1400" dirty="0" smtClean="0">
                <a:solidFill>
                  <a:schemeClr val="tx1"/>
                </a:solidFill>
              </a:rPr>
              <a:t> sowie </a:t>
            </a:r>
            <a:r>
              <a:rPr lang="de-DE" sz="1400" b="1" dirty="0" smtClean="0">
                <a:solidFill>
                  <a:schemeClr val="tx1"/>
                </a:solidFill>
              </a:rPr>
              <a:t>Indikatoren</a:t>
            </a:r>
            <a:endParaRPr lang="de-DE" sz="1400" dirty="0">
              <a:solidFill>
                <a:schemeClr val="tx1"/>
              </a:solidFill>
            </a:endParaRPr>
          </a:p>
          <a:p>
            <a:pPr marL="702900" lvl="1" indent="-342900">
              <a:buFont typeface="Wingdings" pitchFamily="2" charset="2"/>
              <a:buChar char="ü"/>
            </a:pPr>
            <a:r>
              <a:rPr lang="de-DE" sz="1400" dirty="0" smtClean="0">
                <a:solidFill>
                  <a:schemeClr val="tx1"/>
                </a:solidFill>
              </a:rPr>
              <a:t>Ggf</a:t>
            </a:r>
            <a:r>
              <a:rPr lang="de-DE" sz="1400" dirty="0">
                <a:solidFill>
                  <a:schemeClr val="tx1"/>
                </a:solidFill>
              </a:rPr>
              <a:t>. </a:t>
            </a:r>
            <a:r>
              <a:rPr lang="de-DE" sz="1400" b="1" dirty="0">
                <a:solidFill>
                  <a:schemeClr val="tx1"/>
                </a:solidFill>
              </a:rPr>
              <a:t>Aktivitäten</a:t>
            </a:r>
          </a:p>
          <a:p>
            <a:pPr marL="702900" lvl="1" indent="-342900">
              <a:buFont typeface="Wingdings" pitchFamily="2" charset="2"/>
              <a:buChar char="ü"/>
            </a:pPr>
            <a:r>
              <a:rPr lang="de-DE" sz="1400" b="1" dirty="0">
                <a:solidFill>
                  <a:schemeClr val="tx1"/>
                </a:solidFill>
              </a:rPr>
              <a:t>Wirkungshypothesen</a:t>
            </a:r>
            <a:r>
              <a:rPr lang="de-DE" sz="1400" dirty="0">
                <a:solidFill>
                  <a:schemeClr val="tx1"/>
                </a:solidFill>
              </a:rPr>
              <a:t>, </a:t>
            </a:r>
            <a:r>
              <a:rPr lang="de-DE" sz="1400" b="1" dirty="0">
                <a:solidFill>
                  <a:schemeClr val="tx1"/>
                </a:solidFill>
              </a:rPr>
              <a:t>Annahmen</a:t>
            </a:r>
            <a:r>
              <a:rPr lang="de-DE" sz="1400" dirty="0">
                <a:solidFill>
                  <a:schemeClr val="tx1"/>
                </a:solidFill>
              </a:rPr>
              <a:t> und </a:t>
            </a:r>
            <a:r>
              <a:rPr lang="de-DE" sz="1400" b="1" dirty="0" smtClean="0">
                <a:solidFill>
                  <a:schemeClr val="tx1"/>
                </a:solidFill>
              </a:rPr>
              <a:t>Risiken</a:t>
            </a:r>
          </a:p>
          <a:p>
            <a:pPr marL="702900" lvl="1" indent="-342900">
              <a:buFont typeface="Wingdings" pitchFamily="2" charset="2"/>
              <a:buChar char="ü"/>
            </a:pPr>
            <a:r>
              <a:rPr lang="de-DE" sz="1400" b="1" dirty="0" smtClean="0">
                <a:solidFill>
                  <a:schemeClr val="tx1"/>
                </a:solidFill>
              </a:rPr>
              <a:t>Verantwortlichkeiten</a:t>
            </a:r>
            <a:r>
              <a:rPr lang="de-DE" sz="1400" dirty="0" smtClean="0">
                <a:solidFill>
                  <a:schemeClr val="tx1"/>
                </a:solidFill>
              </a:rPr>
              <a:t> </a:t>
            </a:r>
            <a:r>
              <a:rPr lang="de-DE" sz="1400" dirty="0">
                <a:solidFill>
                  <a:schemeClr val="tx1"/>
                </a:solidFill>
              </a:rPr>
              <a:t>für </a:t>
            </a:r>
            <a:r>
              <a:rPr lang="de-DE" sz="1400" dirty="0" err="1">
                <a:solidFill>
                  <a:schemeClr val="tx1"/>
                </a:solidFill>
              </a:rPr>
              <a:t>Monitoringaktivitäten</a:t>
            </a:r>
            <a:r>
              <a:rPr lang="de-DE" sz="1400" dirty="0">
                <a:solidFill>
                  <a:schemeClr val="tx1"/>
                </a:solidFill>
              </a:rPr>
              <a:t> </a:t>
            </a:r>
          </a:p>
          <a:p>
            <a:pPr marL="702900" lvl="1" indent="-342900">
              <a:buFont typeface="Wingdings" pitchFamily="2" charset="2"/>
              <a:buChar char="ü"/>
            </a:pPr>
            <a:r>
              <a:rPr lang="de-DE" sz="1400" b="1" dirty="0">
                <a:solidFill>
                  <a:schemeClr val="tx1"/>
                </a:solidFill>
              </a:rPr>
              <a:t>Zeitplan</a:t>
            </a:r>
            <a:r>
              <a:rPr lang="de-DE" sz="1400" dirty="0">
                <a:solidFill>
                  <a:schemeClr val="tx1"/>
                </a:solidFill>
              </a:rPr>
              <a:t> für </a:t>
            </a:r>
            <a:r>
              <a:rPr lang="de-DE" sz="1400" dirty="0" smtClean="0">
                <a:solidFill>
                  <a:schemeClr val="tx1"/>
                </a:solidFill>
              </a:rPr>
              <a:t>die Datenerhebung und Messintervalle</a:t>
            </a:r>
            <a:endParaRPr lang="de-DE" sz="1400" dirty="0">
              <a:solidFill>
                <a:schemeClr val="tx1"/>
              </a:solidFill>
            </a:endParaRPr>
          </a:p>
          <a:p>
            <a:pPr marL="702900" lvl="1" indent="-342900">
              <a:buFont typeface="Wingdings" pitchFamily="2" charset="2"/>
              <a:buChar char="ü"/>
            </a:pPr>
            <a:r>
              <a:rPr lang="de-DE" sz="1400" b="1" dirty="0">
                <a:solidFill>
                  <a:schemeClr val="tx1"/>
                </a:solidFill>
              </a:rPr>
              <a:t>Methoden</a:t>
            </a:r>
            <a:r>
              <a:rPr lang="de-DE" sz="1400" dirty="0">
                <a:solidFill>
                  <a:schemeClr val="tx1"/>
                </a:solidFill>
              </a:rPr>
              <a:t> der Datenerhebung</a:t>
            </a:r>
            <a:endParaRPr lang="de-DE" sz="1400" b="1" dirty="0">
              <a:solidFill>
                <a:schemeClr val="tx1"/>
              </a:solidFill>
            </a:endParaRPr>
          </a:p>
          <a:p>
            <a:endParaRPr lang="de-DE" dirty="0"/>
          </a:p>
        </p:txBody>
      </p:sp>
      <p:pic>
        <p:nvPicPr>
          <p:cNvPr id="9" name="Bild 1" descr="10-zeilinie1-s9"/>
          <p:cNvPicPr>
            <a:picLocks noGrp="1"/>
          </p:cNvPicPr>
          <p:nvPr>
            <p:ph idx="12"/>
          </p:nvPr>
        </p:nvPicPr>
        <p:blipFill>
          <a:blip r:embed="rId3"/>
          <a:srcRect/>
          <a:stretch>
            <a:fillRect/>
          </a:stretch>
        </p:blipFill>
        <p:spPr bwMode="auto">
          <a:xfrm>
            <a:off x="4752109" y="2951018"/>
            <a:ext cx="4391891" cy="1468581"/>
          </a:xfrm>
          <a:prstGeom prst="rect">
            <a:avLst/>
          </a:prstGeom>
          <a:noFill/>
          <a:ln w="9525">
            <a:noFill/>
            <a:miter lim="800000"/>
            <a:headEnd/>
            <a:tailEnd/>
          </a:ln>
        </p:spPr>
      </p:pic>
      <p:pic>
        <p:nvPicPr>
          <p:cNvPr id="10" name="Bild 11" descr="11-Zeitlinie2KORR-"/>
          <p:cNvPicPr/>
          <p:nvPr/>
        </p:nvPicPr>
        <p:blipFill>
          <a:blip r:embed="rId4"/>
          <a:srcRect/>
          <a:stretch>
            <a:fillRect/>
          </a:stretch>
        </p:blipFill>
        <p:spPr bwMode="auto">
          <a:xfrm>
            <a:off x="4544290" y="4721902"/>
            <a:ext cx="4599709" cy="1304825"/>
          </a:xfrm>
          <a:prstGeom prst="rect">
            <a:avLst/>
          </a:prstGeom>
          <a:noFill/>
          <a:ln w="9525">
            <a:noFill/>
            <a:miter lim="800000"/>
            <a:headEnd/>
            <a:tailEnd/>
          </a:ln>
        </p:spPr>
      </p:pic>
    </p:spTree>
    <p:extLst>
      <p:ext uri="{BB962C8B-B14F-4D97-AF65-F5344CB8AC3E}">
        <p14:creationId xmlns:p14="http://schemas.microsoft.com/office/powerpoint/2010/main" val="850068556"/>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a:xfrm>
            <a:off x="562708" y="1047102"/>
            <a:ext cx="7883224" cy="617928"/>
          </a:xfrm>
        </p:spPr>
        <p:txBody>
          <a:bodyPr/>
          <a:lstStyle/>
          <a:p>
            <a:pPr>
              <a:lnSpc>
                <a:spcPct val="150000"/>
              </a:lnSpc>
            </a:pPr>
            <a:r>
              <a:rPr lang="de-DE" dirty="0">
                <a:solidFill>
                  <a:schemeClr val="tx1"/>
                </a:solidFill>
              </a:rPr>
              <a:t>Schritt 5: </a:t>
            </a:r>
            <a:r>
              <a:rPr lang="de-DE" dirty="0">
                <a:solidFill>
                  <a:srgbClr val="C00000"/>
                </a:solidFill>
              </a:rPr>
              <a:t>Datenerhebung </a:t>
            </a:r>
            <a:r>
              <a:rPr lang="de-DE" dirty="0">
                <a:solidFill>
                  <a:schemeClr val="tx1"/>
                </a:solidFill>
              </a:rPr>
              <a:t>und </a:t>
            </a:r>
            <a:r>
              <a:rPr lang="de-DE" dirty="0">
                <a:solidFill>
                  <a:srgbClr val="C00000"/>
                </a:solidFill>
              </a:rPr>
              <a:t>Datenanalyse </a:t>
            </a:r>
            <a:r>
              <a:rPr lang="de-DE" dirty="0">
                <a:solidFill>
                  <a:schemeClr val="tx1"/>
                </a:solidFill>
              </a:rPr>
              <a:t>durchführen</a:t>
            </a:r>
          </a:p>
        </p:txBody>
      </p:sp>
      <p:sp>
        <p:nvSpPr>
          <p:cNvPr id="3" name="Fußzeilenplatzhalter 2"/>
          <p:cNvSpPr>
            <a:spLocks noGrp="1"/>
          </p:cNvSpPr>
          <p:nvPr>
            <p:ph type="ftr" sz="quarter" idx="10"/>
          </p:nvPr>
        </p:nvSpPr>
        <p:spPr/>
        <p:txBody>
          <a:bodyPr/>
          <a:lstStyle/>
          <a:p>
            <a:r>
              <a:rPr lang="de-DE" smtClean="0"/>
              <a:t>Stabsstelle Monitoring &amp; Evaluierung</a:t>
            </a:r>
            <a:endParaRPr lang="de-DE"/>
          </a:p>
        </p:txBody>
      </p:sp>
      <p:sp>
        <p:nvSpPr>
          <p:cNvPr id="4" name="Datumsplatzhalter 3"/>
          <p:cNvSpPr>
            <a:spLocks noGrp="1"/>
          </p:cNvSpPr>
          <p:nvPr>
            <p:ph type="dt" sz="half" idx="11"/>
          </p:nvPr>
        </p:nvSpPr>
        <p:spPr/>
        <p:txBody>
          <a:bodyPr/>
          <a:lstStyle/>
          <a:p>
            <a:fld id="{687391E9-FB20-4595-87C6-6C240FFFD5EA}" type="datetime1">
              <a:rPr lang="de-DE" smtClean="0"/>
              <a:pPr/>
              <a:t>23.10.2014</a:t>
            </a:fld>
            <a:endParaRPr lang="de-DE" dirty="0"/>
          </a:p>
        </p:txBody>
      </p:sp>
      <p:sp>
        <p:nvSpPr>
          <p:cNvPr id="8" name="Inhaltsplatzhalter 7"/>
          <p:cNvSpPr>
            <a:spLocks noGrp="1"/>
          </p:cNvSpPr>
          <p:nvPr>
            <p:ph idx="1"/>
          </p:nvPr>
        </p:nvSpPr>
        <p:spPr>
          <a:xfrm>
            <a:off x="611572" y="2248525"/>
            <a:ext cx="7776000" cy="3969395"/>
          </a:xfrm>
        </p:spPr>
        <p:txBody>
          <a:bodyPr/>
          <a:lstStyle/>
          <a:p>
            <a:r>
              <a:rPr lang="de-DE" sz="2400" b="1" dirty="0">
                <a:solidFill>
                  <a:schemeClr val="tx1"/>
                </a:solidFill>
              </a:rPr>
              <a:t>Baselinedaten / Zielwert / </a:t>
            </a:r>
            <a:r>
              <a:rPr lang="de-DE" sz="2400" b="1" dirty="0" smtClean="0">
                <a:solidFill>
                  <a:schemeClr val="tx1"/>
                </a:solidFill>
              </a:rPr>
              <a:t>Meilensteine </a:t>
            </a:r>
            <a:r>
              <a:rPr lang="de-DE" sz="2400" dirty="0" smtClean="0">
                <a:solidFill>
                  <a:schemeClr val="tx1"/>
                </a:solidFill>
              </a:rPr>
              <a:t>festlegen</a:t>
            </a:r>
          </a:p>
          <a:p>
            <a:r>
              <a:rPr lang="de-DE" sz="2400" b="1" dirty="0" smtClean="0">
                <a:solidFill>
                  <a:schemeClr val="tx1"/>
                </a:solidFill>
              </a:rPr>
              <a:t>Datenerhebung </a:t>
            </a:r>
            <a:r>
              <a:rPr lang="de-DE" sz="2400" dirty="0" smtClean="0">
                <a:solidFill>
                  <a:schemeClr val="tx1"/>
                </a:solidFill>
              </a:rPr>
              <a:t>durchführen</a:t>
            </a:r>
          </a:p>
          <a:p>
            <a:r>
              <a:rPr lang="de-DE" sz="2400" b="1" dirty="0">
                <a:solidFill>
                  <a:schemeClr val="tx1"/>
                </a:solidFill>
              </a:rPr>
              <a:t>Datenanalyse und -</a:t>
            </a:r>
            <a:r>
              <a:rPr lang="de-DE" sz="2400" b="1" dirty="0" smtClean="0">
                <a:solidFill>
                  <a:schemeClr val="tx1"/>
                </a:solidFill>
              </a:rPr>
              <a:t>bewertung</a:t>
            </a:r>
            <a:r>
              <a:rPr lang="de-DE" sz="2400" dirty="0" smtClean="0">
                <a:solidFill>
                  <a:schemeClr val="tx1"/>
                </a:solidFill>
              </a:rPr>
              <a:t> durchführen</a:t>
            </a:r>
          </a:p>
          <a:p>
            <a:pPr>
              <a:buNone/>
            </a:pPr>
            <a:r>
              <a:rPr lang="de-DE" dirty="0" smtClean="0"/>
              <a:t>                 </a:t>
            </a:r>
          </a:p>
        </p:txBody>
      </p:sp>
      <p:pic>
        <p:nvPicPr>
          <p:cNvPr id="6" name="Bild 15"/>
          <p:cNvPicPr/>
          <p:nvPr/>
        </p:nvPicPr>
        <p:blipFill>
          <a:blip r:embed="rId3" cstate="print"/>
          <a:srcRect/>
          <a:stretch>
            <a:fillRect/>
          </a:stretch>
        </p:blipFill>
        <p:spPr bwMode="auto">
          <a:xfrm>
            <a:off x="3560396" y="4008095"/>
            <a:ext cx="5118100" cy="2218055"/>
          </a:xfrm>
          <a:prstGeom prst="rect">
            <a:avLst/>
          </a:prstGeom>
          <a:noFill/>
          <a:ln w="9525">
            <a:noFill/>
            <a:miter lim="800000"/>
            <a:headEnd/>
            <a:tailEnd/>
          </a:ln>
        </p:spPr>
      </p:pic>
    </p:spTree>
    <p:extLst>
      <p:ext uri="{BB962C8B-B14F-4D97-AF65-F5344CB8AC3E}">
        <p14:creationId xmlns:p14="http://schemas.microsoft.com/office/powerpoint/2010/main" val="2805147990"/>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7729" y="1018966"/>
            <a:ext cx="7776000" cy="617928"/>
          </a:xfrm>
        </p:spPr>
        <p:txBody>
          <a:bodyPr/>
          <a:lstStyle/>
          <a:p>
            <a:r>
              <a:rPr lang="de-DE" dirty="0">
                <a:solidFill>
                  <a:schemeClr val="tx1"/>
                </a:solidFill>
              </a:rPr>
              <a:t>Schritt 6: WoM Ergebnisse </a:t>
            </a:r>
            <a:r>
              <a:rPr lang="de-DE" dirty="0">
                <a:solidFill>
                  <a:srgbClr val="C00000"/>
                </a:solidFill>
              </a:rPr>
              <a:t>nutzen</a:t>
            </a:r>
            <a:br>
              <a:rPr lang="de-DE" dirty="0">
                <a:solidFill>
                  <a:srgbClr val="C00000"/>
                </a:solidFill>
              </a:rPr>
            </a:br>
            <a:endParaRPr lang="de-DE" dirty="0"/>
          </a:p>
        </p:txBody>
      </p:sp>
      <p:sp>
        <p:nvSpPr>
          <p:cNvPr id="3" name="Fußzeilenplatzhalter 2"/>
          <p:cNvSpPr>
            <a:spLocks noGrp="1"/>
          </p:cNvSpPr>
          <p:nvPr>
            <p:ph type="ftr" sz="quarter" idx="10"/>
          </p:nvPr>
        </p:nvSpPr>
        <p:spPr/>
        <p:txBody>
          <a:bodyPr/>
          <a:lstStyle/>
          <a:p>
            <a:r>
              <a:rPr lang="de-DE" dirty="0" smtClean="0"/>
              <a:t>Stabsstelle Monitoring &amp; Evaluierung</a:t>
            </a:r>
            <a:endParaRPr lang="de-DE" dirty="0"/>
          </a:p>
        </p:txBody>
      </p:sp>
      <p:sp>
        <p:nvSpPr>
          <p:cNvPr id="4" name="Datumsplatzhalter 3"/>
          <p:cNvSpPr>
            <a:spLocks noGrp="1"/>
          </p:cNvSpPr>
          <p:nvPr>
            <p:ph type="dt" sz="half" idx="11"/>
          </p:nvPr>
        </p:nvSpPr>
        <p:spPr/>
        <p:txBody>
          <a:bodyPr/>
          <a:lstStyle/>
          <a:p>
            <a:fld id="{C873CF9E-CEC4-4D98-B4A6-2C063DE752DC}" type="datetime1">
              <a:rPr lang="de-DE" smtClean="0"/>
              <a:pPr/>
              <a:t>23.10.2014</a:t>
            </a:fld>
            <a:endParaRPr lang="de-DE"/>
          </a:p>
        </p:txBody>
      </p:sp>
      <p:sp>
        <p:nvSpPr>
          <p:cNvPr id="5" name="Inhaltsplatzhalter 4"/>
          <p:cNvSpPr>
            <a:spLocks noGrp="1"/>
          </p:cNvSpPr>
          <p:nvPr>
            <p:ph idx="1"/>
          </p:nvPr>
        </p:nvSpPr>
        <p:spPr>
          <a:xfrm>
            <a:off x="684000" y="1786597"/>
            <a:ext cx="7776000" cy="4477403"/>
          </a:xfrm>
        </p:spPr>
        <p:txBody>
          <a:bodyPr/>
          <a:lstStyle/>
          <a:p>
            <a:pPr marL="342900" indent="-342900">
              <a:buFont typeface="Arial" pitchFamily="34" charset="0"/>
              <a:buChar char="•"/>
            </a:pPr>
            <a:r>
              <a:rPr lang="de-DE" sz="2200" b="1" dirty="0" smtClean="0">
                <a:solidFill>
                  <a:schemeClr val="tx1"/>
                </a:solidFill>
              </a:rPr>
              <a:t>Steuerung</a:t>
            </a:r>
            <a:r>
              <a:rPr lang="de-DE" sz="2200" dirty="0" smtClean="0">
                <a:solidFill>
                  <a:schemeClr val="tx1"/>
                </a:solidFill>
              </a:rPr>
              <a:t>: Strategie-</a:t>
            </a:r>
            <a:r>
              <a:rPr lang="de-DE" sz="2200" dirty="0">
                <a:solidFill>
                  <a:schemeClr val="tx1"/>
                </a:solidFill>
              </a:rPr>
              <a:t>, Management-, Budgetentscheidung</a:t>
            </a:r>
          </a:p>
          <a:p>
            <a:pPr marL="342900" indent="-342900">
              <a:buFont typeface="Arial" pitchFamily="34" charset="0"/>
              <a:buChar char="•"/>
            </a:pPr>
            <a:r>
              <a:rPr lang="de-DE" sz="2200" b="1" dirty="0" smtClean="0">
                <a:solidFill>
                  <a:schemeClr val="tx1"/>
                </a:solidFill>
              </a:rPr>
              <a:t>Rechenschaftslegung</a:t>
            </a:r>
            <a:r>
              <a:rPr lang="de-DE" sz="2200" dirty="0" smtClean="0">
                <a:solidFill>
                  <a:schemeClr val="tx1"/>
                </a:solidFill>
              </a:rPr>
              <a:t> </a:t>
            </a:r>
            <a:r>
              <a:rPr lang="de-DE" sz="2200" dirty="0">
                <a:solidFill>
                  <a:schemeClr val="tx1"/>
                </a:solidFill>
              </a:rPr>
              <a:t>/ Wirkungsnachweis / </a:t>
            </a:r>
            <a:r>
              <a:rPr lang="de-DE" sz="2200" dirty="0" smtClean="0">
                <a:solidFill>
                  <a:schemeClr val="tx1"/>
                </a:solidFill>
              </a:rPr>
              <a:t>Berichtspflicht (Evaluierungen, Fortschrittsbericht </a:t>
            </a:r>
            <a:r>
              <a:rPr lang="de-DE" sz="2200" dirty="0">
                <a:solidFill>
                  <a:schemeClr val="tx1"/>
                </a:solidFill>
              </a:rPr>
              <a:t>und </a:t>
            </a:r>
            <a:r>
              <a:rPr lang="de-DE" sz="2200" dirty="0" smtClean="0">
                <a:solidFill>
                  <a:schemeClr val="tx1"/>
                </a:solidFill>
              </a:rPr>
              <a:t>Schlussbericht) </a:t>
            </a:r>
          </a:p>
          <a:p>
            <a:pPr marL="342900" indent="-342900">
              <a:buFont typeface="Arial" pitchFamily="34" charset="0"/>
              <a:buChar char="•"/>
            </a:pPr>
            <a:r>
              <a:rPr lang="de-DE" sz="2200" b="1" dirty="0" smtClean="0">
                <a:solidFill>
                  <a:schemeClr val="tx1"/>
                </a:solidFill>
              </a:rPr>
              <a:t>Wissensmanagement</a:t>
            </a:r>
            <a:r>
              <a:rPr lang="de-DE" sz="2200" dirty="0" smtClean="0">
                <a:solidFill>
                  <a:schemeClr val="tx1"/>
                </a:solidFill>
              </a:rPr>
              <a:t> und </a:t>
            </a:r>
            <a:r>
              <a:rPr lang="de-DE" sz="2200" b="1" dirty="0" smtClean="0">
                <a:solidFill>
                  <a:schemeClr val="tx1"/>
                </a:solidFill>
              </a:rPr>
              <a:t>Lernen</a:t>
            </a:r>
            <a:r>
              <a:rPr lang="de-DE" sz="2200" dirty="0" smtClean="0">
                <a:solidFill>
                  <a:schemeClr val="tx1"/>
                </a:solidFill>
              </a:rPr>
              <a:t> (Dokumentation</a:t>
            </a:r>
            <a:r>
              <a:rPr lang="de-DE" sz="2200" dirty="0">
                <a:solidFill>
                  <a:schemeClr val="tx1"/>
                </a:solidFill>
              </a:rPr>
              <a:t> und </a:t>
            </a:r>
            <a:r>
              <a:rPr lang="de-DE" sz="2200" dirty="0" smtClean="0">
                <a:solidFill>
                  <a:schemeClr val="tx1"/>
                </a:solidFill>
              </a:rPr>
              <a:t>Kommunikation)</a:t>
            </a:r>
          </a:p>
          <a:p>
            <a:pPr marL="285750" indent="-285750">
              <a:buFont typeface="Wingdings" pitchFamily="2" charset="2"/>
              <a:buChar char="§"/>
            </a:pPr>
            <a:endParaRPr lang="de-DE" sz="2200" dirty="0">
              <a:solidFill>
                <a:schemeClr val="tx1"/>
              </a:solidFill>
            </a:endParaRPr>
          </a:p>
          <a:p>
            <a:endParaRPr lang="de-DE" dirty="0"/>
          </a:p>
          <a:p>
            <a:endParaRPr lang="de-DE" dirty="0"/>
          </a:p>
        </p:txBody>
      </p:sp>
      <p:pic>
        <p:nvPicPr>
          <p:cNvPr id="7" name="Bild 20"/>
          <p:cNvPicPr/>
          <p:nvPr/>
        </p:nvPicPr>
        <p:blipFill>
          <a:blip r:embed="rId3" cstate="print"/>
          <a:srcRect/>
          <a:stretch>
            <a:fillRect/>
          </a:stretch>
        </p:blipFill>
        <p:spPr bwMode="auto">
          <a:xfrm>
            <a:off x="5359791" y="4332849"/>
            <a:ext cx="3319975" cy="2180493"/>
          </a:xfrm>
          <a:prstGeom prst="rect">
            <a:avLst/>
          </a:prstGeom>
          <a:noFill/>
          <a:ln w="9525">
            <a:noFill/>
            <a:miter lim="800000"/>
            <a:headEnd/>
            <a:tailEnd/>
          </a:ln>
        </p:spPr>
      </p:pic>
    </p:spTree>
    <p:extLst>
      <p:ext uri="{BB962C8B-B14F-4D97-AF65-F5344CB8AC3E}">
        <p14:creationId xmlns:p14="http://schemas.microsoft.com/office/powerpoint/2010/main" val="200119297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69932" y="1047101"/>
            <a:ext cx="7776000" cy="617928"/>
          </a:xfrm>
        </p:spPr>
        <p:txBody>
          <a:bodyPr/>
          <a:lstStyle/>
          <a:p>
            <a:pPr algn="ctr"/>
            <a:r>
              <a:rPr lang="de-DE" sz="3200" dirty="0" smtClean="0">
                <a:solidFill>
                  <a:srgbClr val="C00000"/>
                </a:solidFill>
              </a:rPr>
              <a:t>Rollen</a:t>
            </a:r>
            <a:r>
              <a:rPr lang="de-DE" sz="3200" dirty="0" smtClean="0">
                <a:solidFill>
                  <a:schemeClr val="tx1"/>
                </a:solidFill>
              </a:rPr>
              <a:t> und </a:t>
            </a:r>
            <a:r>
              <a:rPr lang="de-DE" sz="3200" dirty="0" smtClean="0">
                <a:solidFill>
                  <a:srgbClr val="C00000"/>
                </a:solidFill>
              </a:rPr>
              <a:t>Verantwortung</a:t>
            </a:r>
            <a:endParaRPr lang="de-DE" sz="3200" dirty="0">
              <a:solidFill>
                <a:srgbClr val="C00000"/>
              </a:solidFill>
            </a:endParaRPr>
          </a:p>
        </p:txBody>
      </p:sp>
      <p:sp>
        <p:nvSpPr>
          <p:cNvPr id="3" name="Fußzeilenplatzhalter 2"/>
          <p:cNvSpPr>
            <a:spLocks noGrp="1"/>
          </p:cNvSpPr>
          <p:nvPr>
            <p:ph type="ftr" sz="quarter" idx="10"/>
          </p:nvPr>
        </p:nvSpPr>
        <p:spPr/>
        <p:txBody>
          <a:bodyPr/>
          <a:lstStyle/>
          <a:p>
            <a:r>
              <a:rPr lang="de-DE" dirty="0" smtClean="0"/>
              <a:t>Stabsstelle Monitoring &amp; Evaluierung</a:t>
            </a:r>
            <a:endParaRPr lang="de-DE" dirty="0"/>
          </a:p>
        </p:txBody>
      </p:sp>
      <p:sp>
        <p:nvSpPr>
          <p:cNvPr id="4" name="Datumsplatzhalter 3"/>
          <p:cNvSpPr>
            <a:spLocks noGrp="1"/>
          </p:cNvSpPr>
          <p:nvPr>
            <p:ph type="dt" sz="half" idx="11"/>
          </p:nvPr>
        </p:nvSpPr>
        <p:spPr/>
        <p:txBody>
          <a:bodyPr/>
          <a:lstStyle/>
          <a:p>
            <a:fld id="{C873CF9E-CEC4-4D98-B4A6-2C063DE752DC}" type="datetime1">
              <a:rPr lang="de-DE" smtClean="0"/>
              <a:pPr/>
              <a:t>23.10.2014</a:t>
            </a:fld>
            <a:endParaRPr lang="de-DE"/>
          </a:p>
        </p:txBody>
      </p:sp>
      <p:sp>
        <p:nvSpPr>
          <p:cNvPr id="5" name="Inhaltsplatzhalter 4"/>
          <p:cNvSpPr>
            <a:spLocks noGrp="1"/>
          </p:cNvSpPr>
          <p:nvPr>
            <p:ph idx="1"/>
          </p:nvPr>
        </p:nvSpPr>
        <p:spPr>
          <a:xfrm>
            <a:off x="618978" y="1786597"/>
            <a:ext cx="7841022" cy="4589945"/>
          </a:xfrm>
        </p:spPr>
        <p:txBody>
          <a:bodyPr/>
          <a:lstStyle/>
          <a:p>
            <a:pPr marL="342900" indent="-342900">
              <a:spcAft>
                <a:spcPts val="600"/>
              </a:spcAft>
              <a:buFont typeface="Arial" pitchFamily="34" charset="0"/>
              <a:buChar char="•"/>
            </a:pPr>
            <a:r>
              <a:rPr lang="de-DE" sz="2000" dirty="0">
                <a:solidFill>
                  <a:schemeClr val="tx1"/>
                </a:solidFill>
              </a:rPr>
              <a:t>WoM </a:t>
            </a:r>
            <a:r>
              <a:rPr lang="de-DE" sz="2000" dirty="0" smtClean="0">
                <a:solidFill>
                  <a:schemeClr val="tx1"/>
                </a:solidFill>
              </a:rPr>
              <a:t>ist Teil </a:t>
            </a:r>
            <a:r>
              <a:rPr lang="de-DE" sz="2000" dirty="0">
                <a:solidFill>
                  <a:schemeClr val="tx1"/>
                </a:solidFill>
              </a:rPr>
              <a:t>des Auftragsmanagements und obliegt der </a:t>
            </a:r>
            <a:r>
              <a:rPr lang="de-DE" sz="2000" b="1" dirty="0">
                <a:solidFill>
                  <a:schemeClr val="tx1"/>
                </a:solidFill>
              </a:rPr>
              <a:t>Führungsverantwortung</a:t>
            </a:r>
            <a:r>
              <a:rPr lang="de-DE" sz="2000" dirty="0">
                <a:solidFill>
                  <a:schemeClr val="tx1"/>
                </a:solidFill>
              </a:rPr>
              <a:t> </a:t>
            </a:r>
            <a:r>
              <a:rPr lang="de-DE" sz="2000" dirty="0" smtClean="0">
                <a:solidFill>
                  <a:schemeClr val="tx1"/>
                </a:solidFill>
              </a:rPr>
              <a:t>(AV</a:t>
            </a:r>
            <a:r>
              <a:rPr lang="de-DE" sz="2000" dirty="0">
                <a:solidFill>
                  <a:schemeClr val="tx1"/>
                </a:solidFill>
              </a:rPr>
              <a:t>).</a:t>
            </a:r>
          </a:p>
          <a:p>
            <a:pPr marL="342900" indent="-342900">
              <a:spcAft>
                <a:spcPts val="600"/>
              </a:spcAft>
              <a:buFont typeface="Arial" pitchFamily="34" charset="0"/>
              <a:buChar char="•"/>
            </a:pPr>
            <a:r>
              <a:rPr lang="de-DE" sz="2000" dirty="0" err="1">
                <a:solidFill>
                  <a:schemeClr val="tx1"/>
                </a:solidFill>
              </a:rPr>
              <a:t>Monitoringsystem</a:t>
            </a:r>
            <a:r>
              <a:rPr lang="de-DE" sz="2000" dirty="0">
                <a:solidFill>
                  <a:schemeClr val="tx1"/>
                </a:solidFill>
              </a:rPr>
              <a:t> </a:t>
            </a:r>
            <a:r>
              <a:rPr lang="de-DE" sz="2000" dirty="0" smtClean="0">
                <a:solidFill>
                  <a:schemeClr val="tx1"/>
                </a:solidFill>
              </a:rPr>
              <a:t>wird </a:t>
            </a:r>
            <a:r>
              <a:rPr lang="de-DE" sz="2000" b="1" dirty="0" smtClean="0">
                <a:solidFill>
                  <a:schemeClr val="tx1"/>
                </a:solidFill>
              </a:rPr>
              <a:t>mit </a:t>
            </a:r>
            <a:r>
              <a:rPr lang="de-DE" sz="2000" b="1" dirty="0">
                <a:solidFill>
                  <a:schemeClr val="tx1"/>
                </a:solidFill>
              </a:rPr>
              <a:t>dem Partner und den GIZ Fachkräften </a:t>
            </a:r>
            <a:r>
              <a:rPr lang="de-DE" sz="2000" b="1" dirty="0" smtClean="0">
                <a:solidFill>
                  <a:schemeClr val="tx1"/>
                </a:solidFill>
              </a:rPr>
              <a:t>aufgebaut.</a:t>
            </a:r>
            <a:endParaRPr lang="de-DE" sz="2000" b="1" dirty="0">
              <a:solidFill>
                <a:schemeClr val="tx1"/>
              </a:solidFill>
            </a:endParaRPr>
          </a:p>
          <a:p>
            <a:pPr marL="342900" indent="-342900">
              <a:spcAft>
                <a:spcPts val="600"/>
              </a:spcAft>
              <a:buFont typeface="Arial" pitchFamily="34" charset="0"/>
              <a:buChar char="•"/>
            </a:pPr>
            <a:r>
              <a:rPr lang="de-DE" sz="2000" b="1" dirty="0">
                <a:solidFill>
                  <a:schemeClr val="tx1"/>
                </a:solidFill>
              </a:rPr>
              <a:t>Verantwortlichkeiten</a:t>
            </a:r>
            <a:r>
              <a:rPr lang="de-DE" sz="2000" dirty="0">
                <a:solidFill>
                  <a:schemeClr val="tx1"/>
                </a:solidFill>
              </a:rPr>
              <a:t> für die verschiedenen </a:t>
            </a:r>
            <a:r>
              <a:rPr lang="de-DE" sz="2000" dirty="0" err="1">
                <a:solidFill>
                  <a:schemeClr val="tx1"/>
                </a:solidFill>
              </a:rPr>
              <a:t>Monitoringaktivitäten</a:t>
            </a:r>
            <a:r>
              <a:rPr lang="de-DE" sz="2000" dirty="0">
                <a:solidFill>
                  <a:schemeClr val="tx1"/>
                </a:solidFill>
              </a:rPr>
              <a:t> </a:t>
            </a:r>
            <a:r>
              <a:rPr lang="de-DE" sz="2000" dirty="0" smtClean="0">
                <a:solidFill>
                  <a:schemeClr val="tx1"/>
                </a:solidFill>
              </a:rPr>
              <a:t>werden vereinbart </a:t>
            </a:r>
            <a:r>
              <a:rPr lang="de-DE" sz="2000" dirty="0">
                <a:solidFill>
                  <a:schemeClr val="tx1"/>
                </a:solidFill>
              </a:rPr>
              <a:t>und im </a:t>
            </a:r>
            <a:r>
              <a:rPr lang="de-DE" sz="2000" dirty="0" err="1">
                <a:solidFill>
                  <a:schemeClr val="tx1"/>
                </a:solidFill>
              </a:rPr>
              <a:t>Monitoringplan</a:t>
            </a:r>
            <a:r>
              <a:rPr lang="de-DE" sz="2000" dirty="0">
                <a:solidFill>
                  <a:schemeClr val="tx1"/>
                </a:solidFill>
              </a:rPr>
              <a:t> </a:t>
            </a:r>
            <a:r>
              <a:rPr lang="de-DE" sz="2000" dirty="0" smtClean="0">
                <a:solidFill>
                  <a:schemeClr val="tx1"/>
                </a:solidFill>
              </a:rPr>
              <a:t>festgeschrieben.</a:t>
            </a:r>
            <a:endParaRPr lang="de-DE" sz="2000" dirty="0">
              <a:solidFill>
                <a:schemeClr val="tx1"/>
              </a:solidFill>
            </a:endParaRPr>
          </a:p>
          <a:p>
            <a:pPr marL="342900" indent="-342900">
              <a:spcAft>
                <a:spcPts val="600"/>
              </a:spcAft>
              <a:buFont typeface="Arial" pitchFamily="34" charset="0"/>
              <a:buChar char="•"/>
            </a:pPr>
            <a:r>
              <a:rPr lang="de-DE" sz="2000" b="1" dirty="0">
                <a:solidFill>
                  <a:schemeClr val="tx1"/>
                </a:solidFill>
              </a:rPr>
              <a:t>Existente </a:t>
            </a:r>
            <a:r>
              <a:rPr lang="de-DE" sz="2000" b="1" dirty="0" err="1">
                <a:solidFill>
                  <a:schemeClr val="tx1"/>
                </a:solidFill>
              </a:rPr>
              <a:t>Monitoringverfahren</a:t>
            </a:r>
            <a:r>
              <a:rPr lang="de-DE" sz="2000" dirty="0">
                <a:solidFill>
                  <a:schemeClr val="tx1"/>
                </a:solidFill>
              </a:rPr>
              <a:t> der Partner </a:t>
            </a:r>
            <a:r>
              <a:rPr lang="de-DE" sz="2000" dirty="0" smtClean="0">
                <a:solidFill>
                  <a:schemeClr val="tx1"/>
                </a:solidFill>
              </a:rPr>
              <a:t>werden soweit </a:t>
            </a:r>
            <a:r>
              <a:rPr lang="de-DE" sz="2000" dirty="0">
                <a:solidFill>
                  <a:schemeClr val="tx1"/>
                </a:solidFill>
              </a:rPr>
              <a:t>möglich genutzt</a:t>
            </a:r>
            <a:r>
              <a:rPr lang="de-DE" sz="2000" dirty="0"/>
              <a:t>. </a:t>
            </a:r>
            <a:r>
              <a:rPr lang="de-DE" sz="2000" b="1" dirty="0">
                <a:solidFill>
                  <a:schemeClr val="tx1"/>
                </a:solidFill>
              </a:rPr>
              <a:t>Partner</a:t>
            </a:r>
            <a:r>
              <a:rPr lang="de-DE" sz="2000" dirty="0">
                <a:solidFill>
                  <a:schemeClr val="tx1"/>
                </a:solidFill>
              </a:rPr>
              <a:t> werden beim Aufbau von Monitoring- und </a:t>
            </a:r>
            <a:r>
              <a:rPr lang="de-DE" sz="2000" dirty="0" err="1">
                <a:solidFill>
                  <a:schemeClr val="tx1"/>
                </a:solidFill>
              </a:rPr>
              <a:t>Evaluierungssytemen</a:t>
            </a:r>
            <a:r>
              <a:rPr lang="de-DE" sz="2000" dirty="0">
                <a:solidFill>
                  <a:schemeClr val="tx1"/>
                </a:solidFill>
              </a:rPr>
              <a:t> </a:t>
            </a:r>
            <a:r>
              <a:rPr lang="de-DE" sz="2000" b="1" dirty="0" smtClean="0">
                <a:solidFill>
                  <a:schemeClr val="tx1"/>
                </a:solidFill>
              </a:rPr>
              <a:t>gestärkt.</a:t>
            </a:r>
            <a:endParaRPr lang="en-US" sz="2000" b="1" dirty="0">
              <a:solidFill>
                <a:schemeClr val="tx1"/>
              </a:solidFill>
            </a:endParaRPr>
          </a:p>
          <a:p>
            <a:pPr marL="342900" indent="-342900">
              <a:spcAft>
                <a:spcPts val="600"/>
              </a:spcAft>
              <a:buFont typeface="Arial" pitchFamily="34" charset="0"/>
              <a:buChar char="•"/>
            </a:pPr>
            <a:r>
              <a:rPr lang="de-DE" sz="2000" dirty="0">
                <a:solidFill>
                  <a:schemeClr val="tx1"/>
                </a:solidFill>
              </a:rPr>
              <a:t>AV und die Partner stellen Umsetzung des WoM, den </a:t>
            </a:r>
            <a:r>
              <a:rPr lang="de-DE" sz="2000" b="1" dirty="0">
                <a:solidFill>
                  <a:schemeClr val="tx1"/>
                </a:solidFill>
              </a:rPr>
              <a:t>Informationsfluss</a:t>
            </a:r>
            <a:r>
              <a:rPr lang="de-DE" sz="2000" dirty="0">
                <a:solidFill>
                  <a:schemeClr val="tx1"/>
                </a:solidFill>
              </a:rPr>
              <a:t> </a:t>
            </a:r>
            <a:r>
              <a:rPr lang="de-DE" sz="2000" b="1" dirty="0">
                <a:solidFill>
                  <a:schemeClr val="tx1"/>
                </a:solidFill>
              </a:rPr>
              <a:t>der </a:t>
            </a:r>
            <a:r>
              <a:rPr lang="de-DE" sz="2000" b="1" dirty="0" err="1">
                <a:solidFill>
                  <a:schemeClr val="tx1"/>
                </a:solidFill>
              </a:rPr>
              <a:t>Monitoringdaten</a:t>
            </a:r>
            <a:r>
              <a:rPr lang="de-DE" sz="2000" b="1" dirty="0">
                <a:solidFill>
                  <a:schemeClr val="tx1"/>
                </a:solidFill>
              </a:rPr>
              <a:t> </a:t>
            </a:r>
            <a:r>
              <a:rPr lang="de-DE" sz="2000" dirty="0">
                <a:solidFill>
                  <a:schemeClr val="tx1"/>
                </a:solidFill>
              </a:rPr>
              <a:t>zwischen ihnen sowie den Fachkräften </a:t>
            </a:r>
            <a:r>
              <a:rPr lang="de-DE" sz="2000" dirty="0" smtClean="0">
                <a:solidFill>
                  <a:schemeClr val="tx1"/>
                </a:solidFill>
              </a:rPr>
              <a:t>sicher.</a:t>
            </a:r>
            <a:endParaRPr lang="de-DE" sz="2000" dirty="0">
              <a:solidFill>
                <a:schemeClr val="tx1"/>
              </a:solidFill>
            </a:endParaRPr>
          </a:p>
        </p:txBody>
      </p:sp>
    </p:spTree>
    <p:extLst>
      <p:ext uri="{BB962C8B-B14F-4D97-AF65-F5344CB8AC3E}">
        <p14:creationId xmlns:p14="http://schemas.microsoft.com/office/powerpoint/2010/main" val="435650309"/>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4000" y="962696"/>
            <a:ext cx="7776000" cy="617928"/>
          </a:xfrm>
        </p:spPr>
        <p:txBody>
          <a:bodyPr/>
          <a:lstStyle/>
          <a:p>
            <a:pPr algn="ctr"/>
            <a:r>
              <a:rPr lang="en-US" sz="3200" dirty="0">
                <a:solidFill>
                  <a:srgbClr val="C00000"/>
                </a:solidFill>
              </a:rPr>
              <a:t>WoM</a:t>
            </a:r>
            <a:r>
              <a:rPr lang="en-US" sz="3200" dirty="0">
                <a:solidFill>
                  <a:schemeClr val="tx1"/>
                </a:solidFill>
              </a:rPr>
              <a:t> und </a:t>
            </a:r>
            <a:r>
              <a:rPr lang="en-US" sz="3200" dirty="0">
                <a:solidFill>
                  <a:srgbClr val="C00000"/>
                </a:solidFill>
              </a:rPr>
              <a:t>Capacity WORKS</a:t>
            </a:r>
            <a:endParaRPr lang="de-DE" sz="3200" dirty="0">
              <a:solidFill>
                <a:srgbClr val="C00000"/>
              </a:solidFill>
            </a:endParaRPr>
          </a:p>
        </p:txBody>
      </p:sp>
      <p:sp>
        <p:nvSpPr>
          <p:cNvPr id="3" name="Fußzeilenplatzhalter 2"/>
          <p:cNvSpPr>
            <a:spLocks noGrp="1"/>
          </p:cNvSpPr>
          <p:nvPr>
            <p:ph type="ftr" sz="quarter" idx="10"/>
          </p:nvPr>
        </p:nvSpPr>
        <p:spPr/>
        <p:txBody>
          <a:bodyPr/>
          <a:lstStyle/>
          <a:p>
            <a:r>
              <a:rPr lang="de-DE" dirty="0" smtClean="0"/>
              <a:t>Stabsstelle Monitoring &amp; Evaluierung</a:t>
            </a:r>
            <a:endParaRPr lang="de-DE" dirty="0"/>
          </a:p>
        </p:txBody>
      </p:sp>
      <p:sp>
        <p:nvSpPr>
          <p:cNvPr id="4" name="Datumsplatzhalter 3"/>
          <p:cNvSpPr>
            <a:spLocks noGrp="1"/>
          </p:cNvSpPr>
          <p:nvPr>
            <p:ph type="dt" sz="half" idx="11"/>
          </p:nvPr>
        </p:nvSpPr>
        <p:spPr/>
        <p:txBody>
          <a:bodyPr/>
          <a:lstStyle/>
          <a:p>
            <a:fld id="{C873CF9E-CEC4-4D98-B4A6-2C063DE752DC}" type="datetime1">
              <a:rPr lang="de-DE" smtClean="0"/>
              <a:pPr/>
              <a:t>23.10.2014</a:t>
            </a:fld>
            <a:endParaRPr lang="de-DE"/>
          </a:p>
        </p:txBody>
      </p:sp>
      <p:sp>
        <p:nvSpPr>
          <p:cNvPr id="5" name="Inhaltsplatzhalter 4"/>
          <p:cNvSpPr>
            <a:spLocks noGrp="1"/>
          </p:cNvSpPr>
          <p:nvPr>
            <p:ph idx="1"/>
          </p:nvPr>
        </p:nvSpPr>
        <p:spPr>
          <a:xfrm>
            <a:off x="712135" y="1702191"/>
            <a:ext cx="7776000" cy="4491471"/>
          </a:xfrm>
        </p:spPr>
        <p:txBody>
          <a:bodyPr/>
          <a:lstStyle/>
          <a:p>
            <a:pPr>
              <a:spcAft>
                <a:spcPts val="600"/>
              </a:spcAft>
            </a:pPr>
            <a:r>
              <a:rPr lang="de-DE" sz="1700" dirty="0">
                <a:solidFill>
                  <a:schemeClr val="tx1"/>
                </a:solidFill>
              </a:rPr>
              <a:t>Um zu verstehen, warum Wirkungen auftreten oder ausbleiben, ist ein Blick auf die Erfolgsfaktoren von </a:t>
            </a:r>
            <a:r>
              <a:rPr lang="de-DE" sz="1700" dirty="0" err="1">
                <a:solidFill>
                  <a:schemeClr val="tx1"/>
                </a:solidFill>
              </a:rPr>
              <a:t>Capacity</a:t>
            </a:r>
            <a:r>
              <a:rPr lang="de-DE" sz="1700" dirty="0">
                <a:solidFill>
                  <a:schemeClr val="tx1"/>
                </a:solidFill>
              </a:rPr>
              <a:t> WORKS notwendig:</a:t>
            </a:r>
            <a:endParaRPr lang="en-US" sz="1700" dirty="0">
              <a:solidFill>
                <a:schemeClr val="tx1"/>
              </a:solidFill>
            </a:endParaRPr>
          </a:p>
          <a:p>
            <a:pPr lvl="0">
              <a:spcAft>
                <a:spcPts val="600"/>
              </a:spcAft>
            </a:pPr>
            <a:r>
              <a:rPr lang="de-DE" sz="1700" b="1" dirty="0">
                <a:solidFill>
                  <a:schemeClr val="tx1"/>
                </a:solidFill>
              </a:rPr>
              <a:t>Strategie</a:t>
            </a:r>
            <a:r>
              <a:rPr lang="de-DE" sz="1700" dirty="0">
                <a:solidFill>
                  <a:schemeClr val="tx1"/>
                </a:solidFill>
              </a:rPr>
              <a:t>: „Mit welchen strategischen Leistungspaketen schließen wir uns an die  Handlungsstrategien der wichtigsten Akteure an und erreichen die anvisierten Ziele und Wirkungen?“ </a:t>
            </a:r>
            <a:endParaRPr lang="en-US" sz="1700" dirty="0">
              <a:solidFill>
                <a:schemeClr val="tx1"/>
              </a:solidFill>
            </a:endParaRPr>
          </a:p>
          <a:p>
            <a:pPr lvl="0">
              <a:spcAft>
                <a:spcPts val="600"/>
              </a:spcAft>
            </a:pPr>
            <a:r>
              <a:rPr lang="de-DE" sz="1700" b="1" dirty="0">
                <a:solidFill>
                  <a:schemeClr val="tx1"/>
                </a:solidFill>
              </a:rPr>
              <a:t>Kooperation: </a:t>
            </a:r>
            <a:r>
              <a:rPr lang="de-DE" sz="1700" dirty="0">
                <a:solidFill>
                  <a:schemeClr val="tx1"/>
                </a:solidFill>
              </a:rPr>
              <a:t>„Welche Akteure müssen wie zur Erreichung der Ziele und Wirkungen in der Maßnahme eingebunden sein?“</a:t>
            </a:r>
            <a:r>
              <a:rPr lang="de-DE" sz="1700" b="1" dirty="0">
                <a:solidFill>
                  <a:schemeClr val="tx1"/>
                </a:solidFill>
              </a:rPr>
              <a:t> </a:t>
            </a:r>
            <a:endParaRPr lang="en-US" sz="1700" dirty="0">
              <a:solidFill>
                <a:schemeClr val="tx1"/>
              </a:solidFill>
            </a:endParaRPr>
          </a:p>
          <a:p>
            <a:pPr lvl="0">
              <a:spcAft>
                <a:spcPts val="600"/>
              </a:spcAft>
            </a:pPr>
            <a:r>
              <a:rPr lang="de-DE" sz="1700" b="1" dirty="0">
                <a:solidFill>
                  <a:schemeClr val="tx1"/>
                </a:solidFill>
              </a:rPr>
              <a:t>Steuerungsstruktur</a:t>
            </a:r>
            <a:r>
              <a:rPr lang="de-DE" sz="1700" dirty="0">
                <a:solidFill>
                  <a:schemeClr val="tx1"/>
                </a:solidFill>
              </a:rPr>
              <a:t>: „Welche Akteure sind unverzichtbar für die Steuerung des Vorhabens, um die Ziele und Wirkungen zu erreichen? Wie werden Entscheidungen getroffen?“ </a:t>
            </a:r>
            <a:endParaRPr lang="en-US" sz="1700" dirty="0">
              <a:solidFill>
                <a:schemeClr val="tx1"/>
              </a:solidFill>
            </a:endParaRPr>
          </a:p>
          <a:p>
            <a:pPr lvl="0">
              <a:spcAft>
                <a:spcPts val="600"/>
              </a:spcAft>
            </a:pPr>
            <a:r>
              <a:rPr lang="de-DE" sz="1700" b="1" dirty="0">
                <a:solidFill>
                  <a:schemeClr val="tx1"/>
                </a:solidFill>
              </a:rPr>
              <a:t>Prozesse</a:t>
            </a:r>
            <a:r>
              <a:rPr lang="de-DE" sz="1700" dirty="0">
                <a:solidFill>
                  <a:schemeClr val="tx1"/>
                </a:solidFill>
              </a:rPr>
              <a:t>: Auf welche Kernprozesse im Sektor muss die Aufmerksamkeit gerichtet werden, um die zur Erreichung der Ziele und Wirkungen notwendigen Beiträge zu leisten?“ </a:t>
            </a:r>
            <a:endParaRPr lang="en-US" sz="1700" dirty="0">
              <a:solidFill>
                <a:schemeClr val="tx1"/>
              </a:solidFill>
            </a:endParaRPr>
          </a:p>
          <a:p>
            <a:pPr lvl="0">
              <a:spcAft>
                <a:spcPts val="600"/>
              </a:spcAft>
            </a:pPr>
            <a:r>
              <a:rPr lang="de-DE" sz="1700" b="1" dirty="0">
                <a:solidFill>
                  <a:schemeClr val="tx1"/>
                </a:solidFill>
              </a:rPr>
              <a:t>Lernen/Innovation</a:t>
            </a:r>
            <a:r>
              <a:rPr lang="de-DE" sz="1700" dirty="0">
                <a:solidFill>
                  <a:schemeClr val="tx1"/>
                </a:solidFill>
              </a:rPr>
              <a:t>: „Wer muss was auf welcher Ebene lernen, damit die Ziele und Wirkungen erreicht werden und die notwendigen Kapazitäten für zukünftige Entwicklung nachhaltig im Politikfeld verankert sind?“</a:t>
            </a:r>
            <a:r>
              <a:rPr lang="de-DE" sz="1700" strike="sngStrike" dirty="0">
                <a:solidFill>
                  <a:schemeClr val="tx1"/>
                </a:solidFill>
              </a:rPr>
              <a:t> </a:t>
            </a:r>
            <a:endParaRPr lang="en-US" sz="1700" dirty="0">
              <a:solidFill>
                <a:schemeClr val="tx1"/>
              </a:solidFill>
            </a:endParaRPr>
          </a:p>
          <a:p>
            <a:endParaRPr lang="de-DE" dirty="0"/>
          </a:p>
        </p:txBody>
      </p:sp>
    </p:spTree>
    <p:extLst>
      <p:ext uri="{BB962C8B-B14F-4D97-AF65-F5344CB8AC3E}">
        <p14:creationId xmlns:p14="http://schemas.microsoft.com/office/powerpoint/2010/main" val="3310181209"/>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4000" y="990831"/>
            <a:ext cx="7776000" cy="617928"/>
          </a:xfrm>
        </p:spPr>
        <p:txBody>
          <a:bodyPr/>
          <a:lstStyle/>
          <a:p>
            <a:pPr algn="ctr"/>
            <a:r>
              <a:rPr lang="en-US" sz="3200" dirty="0">
                <a:solidFill>
                  <a:schemeClr val="tx1"/>
                </a:solidFill>
              </a:rPr>
              <a:t>WoM </a:t>
            </a:r>
            <a:r>
              <a:rPr lang="de-DE" sz="3200" dirty="0" smtClean="0">
                <a:solidFill>
                  <a:srgbClr val="C00000"/>
                </a:solidFill>
              </a:rPr>
              <a:t>Qualitätskriterien</a:t>
            </a:r>
            <a:br>
              <a:rPr lang="de-DE" sz="3200" dirty="0" smtClean="0">
                <a:solidFill>
                  <a:srgbClr val="C00000"/>
                </a:solidFill>
              </a:rPr>
            </a:br>
            <a:r>
              <a:rPr lang="de-DE" sz="2000" dirty="0">
                <a:solidFill>
                  <a:schemeClr val="tx1"/>
                </a:solidFill>
              </a:rPr>
              <a:t>Ein gutes wirkungsorientiertes </a:t>
            </a:r>
            <a:r>
              <a:rPr lang="de-DE" sz="2000" dirty="0" err="1">
                <a:solidFill>
                  <a:schemeClr val="tx1"/>
                </a:solidFill>
              </a:rPr>
              <a:t>Monitoringsystem</a:t>
            </a:r>
            <a:r>
              <a:rPr lang="de-DE" sz="2000" dirty="0">
                <a:solidFill>
                  <a:schemeClr val="tx1"/>
                </a:solidFill>
              </a:rPr>
              <a:t> zeichnet sich durch vier Kernelemente mit </a:t>
            </a:r>
            <a:r>
              <a:rPr lang="de-DE" sz="2000" b="1" dirty="0">
                <a:solidFill>
                  <a:schemeClr val="tx1"/>
                </a:solidFill>
              </a:rPr>
              <a:t>Qualitätskriterien</a:t>
            </a:r>
            <a:r>
              <a:rPr lang="de-DE" sz="2000" dirty="0">
                <a:solidFill>
                  <a:schemeClr val="tx1"/>
                </a:solidFill>
              </a:rPr>
              <a:t> aus:</a:t>
            </a:r>
            <a:r>
              <a:rPr lang="en-US" sz="2000" dirty="0">
                <a:solidFill>
                  <a:schemeClr val="tx1"/>
                </a:solidFill>
              </a:rPr>
              <a:t/>
            </a:r>
            <a:br>
              <a:rPr lang="en-US" sz="2000" dirty="0">
                <a:solidFill>
                  <a:schemeClr val="tx1"/>
                </a:solidFill>
              </a:rPr>
            </a:br>
            <a:endParaRPr lang="de-DE" sz="2000" dirty="0">
              <a:solidFill>
                <a:schemeClr val="tx1"/>
              </a:solidFill>
            </a:endParaRPr>
          </a:p>
        </p:txBody>
      </p:sp>
      <p:sp>
        <p:nvSpPr>
          <p:cNvPr id="3" name="Fußzeilenplatzhalter 2"/>
          <p:cNvSpPr>
            <a:spLocks noGrp="1"/>
          </p:cNvSpPr>
          <p:nvPr>
            <p:ph type="ftr" sz="quarter" idx="10"/>
          </p:nvPr>
        </p:nvSpPr>
        <p:spPr/>
        <p:txBody>
          <a:bodyPr/>
          <a:lstStyle/>
          <a:p>
            <a:r>
              <a:rPr lang="de-DE" dirty="0" smtClean="0"/>
              <a:t>Stabsstelle Monitoring &amp; Evaluierung</a:t>
            </a:r>
            <a:endParaRPr lang="de-DE" dirty="0"/>
          </a:p>
        </p:txBody>
      </p:sp>
      <p:sp>
        <p:nvSpPr>
          <p:cNvPr id="4" name="Datumsplatzhalter 3"/>
          <p:cNvSpPr>
            <a:spLocks noGrp="1"/>
          </p:cNvSpPr>
          <p:nvPr>
            <p:ph type="dt" sz="half" idx="11"/>
          </p:nvPr>
        </p:nvSpPr>
        <p:spPr/>
        <p:txBody>
          <a:bodyPr/>
          <a:lstStyle/>
          <a:p>
            <a:fld id="{C873CF9E-CEC4-4D98-B4A6-2C063DE752DC}" type="datetime1">
              <a:rPr lang="de-DE" smtClean="0"/>
              <a:pPr/>
              <a:t>23.10.2014</a:t>
            </a:fld>
            <a:endParaRPr lang="de-DE"/>
          </a:p>
        </p:txBody>
      </p:sp>
      <p:sp>
        <p:nvSpPr>
          <p:cNvPr id="6" name="Inhaltsplatzhalter 5"/>
          <p:cNvSpPr>
            <a:spLocks noGrp="1"/>
          </p:cNvSpPr>
          <p:nvPr>
            <p:ph idx="1"/>
          </p:nvPr>
        </p:nvSpPr>
        <p:spPr>
          <a:ln>
            <a:solidFill>
              <a:schemeClr val="tx1"/>
            </a:solidFill>
          </a:ln>
        </p:spPr>
        <p:txBody>
          <a:bodyPr/>
          <a:lstStyle/>
          <a:p>
            <a:pPr marL="342900" indent="-342900">
              <a:buClr>
                <a:schemeClr val="tx1"/>
              </a:buClr>
              <a:buAutoNum type="arabicPeriod"/>
            </a:pPr>
            <a:r>
              <a:rPr lang="de-DE" dirty="0" smtClean="0">
                <a:solidFill>
                  <a:schemeClr val="tx1"/>
                </a:solidFill>
              </a:rPr>
              <a:t>Aufbau und Struktur </a:t>
            </a:r>
          </a:p>
          <a:p>
            <a:pPr marL="342900" indent="-342900">
              <a:buClr>
                <a:schemeClr val="tx1"/>
              </a:buClr>
              <a:buAutoNum type="arabicPeriod"/>
            </a:pPr>
            <a:r>
              <a:rPr lang="de-DE" dirty="0" smtClean="0">
                <a:solidFill>
                  <a:schemeClr val="tx1"/>
                </a:solidFill>
              </a:rPr>
              <a:t>Steuerung und Umsetzung</a:t>
            </a:r>
          </a:p>
          <a:p>
            <a:pPr marL="342900" indent="-342900">
              <a:buClr>
                <a:schemeClr val="tx1"/>
              </a:buClr>
              <a:buAutoNum type="arabicPeriod"/>
            </a:pPr>
            <a:r>
              <a:rPr lang="de-DE" dirty="0" smtClean="0">
                <a:solidFill>
                  <a:schemeClr val="tx1"/>
                </a:solidFill>
              </a:rPr>
              <a:t>Lernen</a:t>
            </a:r>
          </a:p>
          <a:p>
            <a:pPr marL="342900" indent="-342900">
              <a:buClr>
                <a:schemeClr val="tx1"/>
              </a:buClr>
              <a:buAutoNum type="arabicPeriod"/>
            </a:pPr>
            <a:r>
              <a:rPr lang="de-DE" smtClean="0">
                <a:solidFill>
                  <a:schemeClr val="tx1"/>
                </a:solidFill>
              </a:rPr>
              <a:t>Wirtschaftlichkeit </a:t>
            </a:r>
          </a:p>
          <a:p>
            <a:pPr>
              <a:buClr>
                <a:schemeClr val="tx1"/>
              </a:buClr>
            </a:pPr>
            <a:r>
              <a:rPr lang="de-DE" sz="1700" smtClean="0">
                <a:solidFill>
                  <a:schemeClr val="tx1"/>
                </a:solidFill>
              </a:rPr>
              <a:t>Jedes </a:t>
            </a:r>
            <a:r>
              <a:rPr lang="de-DE" sz="1700" dirty="0" smtClean="0">
                <a:solidFill>
                  <a:schemeClr val="tx1"/>
                </a:solidFill>
              </a:rPr>
              <a:t>Qualitätskriterium ist mit einer Reihe von Erläuterungen hinterlegt, die beim Aufbau und Nutzen eines </a:t>
            </a:r>
            <a:r>
              <a:rPr lang="de-DE" sz="1700" dirty="0" err="1" smtClean="0">
                <a:solidFill>
                  <a:schemeClr val="tx1"/>
                </a:solidFill>
              </a:rPr>
              <a:t>Monitoringsystems</a:t>
            </a:r>
            <a:r>
              <a:rPr lang="de-DE" sz="1700" dirty="0" smtClean="0">
                <a:solidFill>
                  <a:schemeClr val="tx1"/>
                </a:solidFill>
              </a:rPr>
              <a:t> Orientierung geben. </a:t>
            </a:r>
            <a:endParaRPr lang="de-DE" sz="1700" dirty="0">
              <a:solidFill>
                <a:schemeClr val="tx1"/>
              </a:solidFill>
            </a:endParaRPr>
          </a:p>
        </p:txBody>
      </p:sp>
      <p:pic>
        <p:nvPicPr>
          <p:cNvPr id="8" name="Inhaltsplatzhalter 7"/>
          <p:cNvPicPr>
            <a:picLocks noGrp="1"/>
          </p:cNvPicPr>
          <p:nvPr>
            <p:ph idx="12"/>
          </p:nvPr>
        </p:nvPicPr>
        <p:blipFill>
          <a:blip r:embed="rId3">
            <a:extLst>
              <a:ext uri="{28A0092B-C50C-407E-A947-70E740481C1C}">
                <a14:useLocalDpi xmlns:a14="http://schemas.microsoft.com/office/drawing/2010/main" val="0"/>
              </a:ext>
            </a:extLst>
          </a:blip>
          <a:stretch>
            <a:fillRect/>
          </a:stretch>
        </p:blipFill>
        <p:spPr>
          <a:xfrm>
            <a:off x="4998271" y="2447925"/>
            <a:ext cx="3143195" cy="3816350"/>
          </a:xfrm>
          <a:prstGeom prst="rect">
            <a:avLst/>
          </a:prstGeom>
        </p:spPr>
      </p:pic>
    </p:spTree>
    <p:extLst>
      <p:ext uri="{BB962C8B-B14F-4D97-AF65-F5344CB8AC3E}">
        <p14:creationId xmlns:p14="http://schemas.microsoft.com/office/powerpoint/2010/main" val="1250092674"/>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41376" y="1483200"/>
            <a:ext cx="4047744" cy="4015392"/>
          </a:xfrm>
        </p:spPr>
        <p:txBody>
          <a:bodyPr/>
          <a:lstStyle/>
          <a:p>
            <a:r>
              <a:rPr lang="de-DE" sz="4000" dirty="0" smtClean="0">
                <a:solidFill>
                  <a:schemeClr val="tx1"/>
                </a:solidFill>
              </a:rPr>
              <a:t/>
            </a:r>
            <a:br>
              <a:rPr lang="de-DE" sz="4000" dirty="0" smtClean="0">
                <a:solidFill>
                  <a:schemeClr val="tx1"/>
                </a:solidFill>
              </a:rPr>
            </a:br>
            <a:r>
              <a:rPr lang="de-DE" sz="4000" dirty="0" smtClean="0">
                <a:solidFill>
                  <a:schemeClr val="tx1"/>
                </a:solidFill>
              </a:rPr>
              <a:t>Vielen</a:t>
            </a:r>
            <a:r>
              <a:rPr lang="en-US" sz="4000" dirty="0" smtClean="0">
                <a:solidFill>
                  <a:schemeClr val="tx1"/>
                </a:solidFill>
              </a:rPr>
              <a:t> </a:t>
            </a:r>
            <a:r>
              <a:rPr lang="en-US" sz="4000" dirty="0">
                <a:solidFill>
                  <a:schemeClr val="tx1"/>
                </a:solidFill>
              </a:rPr>
              <a:t>Dank </a:t>
            </a:r>
            <a:br>
              <a:rPr lang="en-US" sz="4000" dirty="0">
                <a:solidFill>
                  <a:schemeClr val="tx1"/>
                </a:solidFill>
              </a:rPr>
            </a:br>
            <a:r>
              <a:rPr lang="de-DE" sz="4000" dirty="0" smtClean="0">
                <a:solidFill>
                  <a:schemeClr val="tx1"/>
                </a:solidFill>
              </a:rPr>
              <a:t>für Ihre Aufmerksamkeit</a:t>
            </a:r>
            <a:r>
              <a:rPr lang="en-US" sz="4000" dirty="0" smtClean="0">
                <a:solidFill>
                  <a:schemeClr val="tx1"/>
                </a:solidFill>
              </a:rPr>
              <a:t>!</a:t>
            </a:r>
            <a:endParaRPr lang="de-DE" sz="4000" dirty="0">
              <a:solidFill>
                <a:schemeClr val="tx1"/>
              </a:solidFill>
            </a:endParaRPr>
          </a:p>
        </p:txBody>
      </p:sp>
      <p:sp>
        <p:nvSpPr>
          <p:cNvPr id="3" name="Fußzeilenplatzhalter 2"/>
          <p:cNvSpPr>
            <a:spLocks noGrp="1"/>
          </p:cNvSpPr>
          <p:nvPr>
            <p:ph type="ftr" sz="quarter" idx="10"/>
          </p:nvPr>
        </p:nvSpPr>
        <p:spPr/>
        <p:txBody>
          <a:bodyPr/>
          <a:lstStyle/>
          <a:p>
            <a:r>
              <a:rPr lang="de-DE" dirty="0" smtClean="0"/>
              <a:t>Stabsstelle Monitoring &amp; Evaluierung</a:t>
            </a:r>
            <a:endParaRPr lang="de-DE" dirty="0"/>
          </a:p>
        </p:txBody>
      </p:sp>
      <p:sp>
        <p:nvSpPr>
          <p:cNvPr id="4" name="Datumsplatzhalter 3"/>
          <p:cNvSpPr>
            <a:spLocks noGrp="1"/>
          </p:cNvSpPr>
          <p:nvPr>
            <p:ph type="dt" sz="half" idx="11"/>
          </p:nvPr>
        </p:nvSpPr>
        <p:spPr/>
        <p:txBody>
          <a:bodyPr/>
          <a:lstStyle/>
          <a:p>
            <a:fld id="{C873CF9E-CEC4-4D98-B4A6-2C063DE752DC}" type="datetime1">
              <a:rPr lang="de-DE" smtClean="0"/>
              <a:pPr/>
              <a:t>23.10.2014</a:t>
            </a:fld>
            <a:endParaRPr lang="de-DE"/>
          </a:p>
        </p:txBody>
      </p:sp>
      <p:pic>
        <p:nvPicPr>
          <p:cNvPr id="6" name="Bild 26"/>
          <p:cNvPicPr>
            <a:picLocks noGrp="1"/>
          </p:cNvPicPr>
          <p:nvPr>
            <p:ph idx="1"/>
          </p:nvPr>
        </p:nvPicPr>
        <p:blipFill>
          <a:blip r:embed="rId3"/>
          <a:srcRect/>
          <a:stretch>
            <a:fillRect/>
          </a:stretch>
        </p:blipFill>
        <p:spPr bwMode="auto">
          <a:xfrm>
            <a:off x="4798718" y="2166426"/>
            <a:ext cx="4246808" cy="4097850"/>
          </a:xfrm>
          <a:prstGeom prst="rect">
            <a:avLst/>
          </a:prstGeom>
          <a:noFill/>
          <a:ln w="9525">
            <a:noFill/>
            <a:miter lim="800000"/>
            <a:headEnd/>
            <a:tailEnd/>
          </a:ln>
        </p:spPr>
      </p:pic>
    </p:spTree>
    <p:extLst>
      <p:ext uri="{BB962C8B-B14F-4D97-AF65-F5344CB8AC3E}">
        <p14:creationId xmlns:p14="http://schemas.microsoft.com/office/powerpoint/2010/main" val="3419905942"/>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3200" dirty="0" smtClean="0">
                <a:solidFill>
                  <a:schemeClr val="tx1"/>
                </a:solidFill>
              </a:rPr>
              <a:t>Hintergrund</a:t>
            </a:r>
            <a:endParaRPr lang="de-DE" sz="3200" dirty="0">
              <a:solidFill>
                <a:schemeClr val="tx1"/>
              </a:solidFill>
            </a:endParaRPr>
          </a:p>
        </p:txBody>
      </p:sp>
      <p:sp>
        <p:nvSpPr>
          <p:cNvPr id="3" name="Fußzeilenplatzhalter 2"/>
          <p:cNvSpPr>
            <a:spLocks noGrp="1"/>
          </p:cNvSpPr>
          <p:nvPr>
            <p:ph type="ftr" sz="quarter" idx="10"/>
          </p:nvPr>
        </p:nvSpPr>
        <p:spPr/>
        <p:txBody>
          <a:bodyPr/>
          <a:lstStyle/>
          <a:p>
            <a:r>
              <a:rPr lang="de-DE" dirty="0" smtClean="0"/>
              <a:t>Stabsstelle Monitoring &amp; Evaluierung</a:t>
            </a:r>
            <a:endParaRPr lang="de-DE" dirty="0"/>
          </a:p>
        </p:txBody>
      </p:sp>
      <p:sp>
        <p:nvSpPr>
          <p:cNvPr id="4" name="Datumsplatzhalter 3"/>
          <p:cNvSpPr>
            <a:spLocks noGrp="1"/>
          </p:cNvSpPr>
          <p:nvPr>
            <p:ph type="dt" sz="half" idx="11"/>
          </p:nvPr>
        </p:nvSpPr>
        <p:spPr/>
        <p:txBody>
          <a:bodyPr/>
          <a:lstStyle/>
          <a:p>
            <a:fld id="{C873CF9E-CEC4-4D98-B4A6-2C063DE752DC}" type="datetime1">
              <a:rPr lang="de-DE" smtClean="0"/>
              <a:pPr/>
              <a:t>23.10.2014</a:t>
            </a:fld>
            <a:endParaRPr lang="de-DE"/>
          </a:p>
        </p:txBody>
      </p:sp>
      <p:sp>
        <p:nvSpPr>
          <p:cNvPr id="5" name="Inhaltsplatzhalter 4"/>
          <p:cNvSpPr>
            <a:spLocks noGrp="1"/>
          </p:cNvSpPr>
          <p:nvPr>
            <p:ph idx="1"/>
          </p:nvPr>
        </p:nvSpPr>
        <p:spPr/>
        <p:txBody>
          <a:bodyPr/>
          <a:lstStyle/>
          <a:p>
            <a:pPr marL="342900" indent="-342900">
              <a:buFont typeface="Arial" pitchFamily="34" charset="0"/>
              <a:buChar char="•"/>
            </a:pPr>
            <a:r>
              <a:rPr lang="de-DE" sz="2000" b="1" dirty="0" smtClean="0">
                <a:solidFill>
                  <a:srgbClr val="C00000"/>
                </a:solidFill>
                <a:cs typeface="Arial" pitchFamily="34" charset="0"/>
              </a:rPr>
              <a:t>Wirksamkeit für nachhaltige Entwicklung</a:t>
            </a:r>
            <a:r>
              <a:rPr lang="de-DE" sz="2000" dirty="0" smtClean="0">
                <a:solidFill>
                  <a:srgbClr val="C00000"/>
                </a:solidFill>
                <a:cs typeface="Arial" pitchFamily="34" charset="0"/>
              </a:rPr>
              <a:t> </a:t>
            </a:r>
            <a:r>
              <a:rPr lang="de-DE" sz="2000" dirty="0" smtClean="0">
                <a:solidFill>
                  <a:schemeClr val="tx1"/>
                </a:solidFill>
                <a:cs typeface="Arial" pitchFamily="34" charset="0"/>
              </a:rPr>
              <a:t>ist </a:t>
            </a:r>
            <a:r>
              <a:rPr lang="de-DE" sz="2000" dirty="0">
                <a:solidFill>
                  <a:schemeClr val="tx1"/>
                </a:solidFill>
                <a:cs typeface="Arial" pitchFamily="34" charset="0"/>
              </a:rPr>
              <a:t>einer der Grundpfeiler aller Maßnahmen der </a:t>
            </a:r>
            <a:r>
              <a:rPr lang="de-DE" sz="2000" dirty="0" smtClean="0">
                <a:solidFill>
                  <a:schemeClr val="tx1"/>
                </a:solidFill>
                <a:cs typeface="Arial" pitchFamily="34" charset="0"/>
              </a:rPr>
              <a:t>GIZ</a:t>
            </a:r>
            <a:r>
              <a:rPr lang="de-DE" sz="2000" dirty="0">
                <a:solidFill>
                  <a:schemeClr val="tx1"/>
                </a:solidFill>
                <a:cs typeface="Arial" pitchFamily="34" charset="0"/>
              </a:rPr>
              <a:t> </a:t>
            </a:r>
            <a:r>
              <a:rPr lang="de-DE" sz="2000" dirty="0" smtClean="0">
                <a:solidFill>
                  <a:schemeClr val="tx1"/>
                </a:solidFill>
                <a:cs typeface="Arial" pitchFamily="34" charset="0"/>
              </a:rPr>
              <a:t>und die Basis für das Wirkungsorientierte Monitoring.</a:t>
            </a:r>
            <a:endParaRPr lang="de-DE" sz="2000" dirty="0">
              <a:solidFill>
                <a:schemeClr val="tx1"/>
              </a:solidFill>
            </a:endParaRPr>
          </a:p>
          <a:p>
            <a:pPr marL="342900" indent="-342900">
              <a:buFont typeface="Arial" pitchFamily="34" charset="0"/>
              <a:buChar char="•"/>
            </a:pPr>
            <a:r>
              <a:rPr lang="de-DE" sz="2000" dirty="0" smtClean="0">
                <a:solidFill>
                  <a:schemeClr val="tx1"/>
                </a:solidFill>
              </a:rPr>
              <a:t>Wirkungsorientiertes Monitoring ist </a:t>
            </a:r>
            <a:r>
              <a:rPr lang="de-DE" sz="2000" b="1" dirty="0" smtClean="0">
                <a:solidFill>
                  <a:srgbClr val="C00000"/>
                </a:solidFill>
              </a:rPr>
              <a:t>Standard </a:t>
            </a:r>
            <a:r>
              <a:rPr lang="de-DE" sz="2000" b="1" dirty="0">
                <a:solidFill>
                  <a:srgbClr val="C00000"/>
                </a:solidFill>
              </a:rPr>
              <a:t>in </a:t>
            </a:r>
            <a:r>
              <a:rPr lang="de-DE" sz="2000" b="1" dirty="0" err="1" smtClean="0">
                <a:solidFill>
                  <a:srgbClr val="C00000"/>
                </a:solidFill>
              </a:rPr>
              <a:t>OuR</a:t>
            </a:r>
            <a:r>
              <a:rPr lang="de-DE" sz="2000" dirty="0">
                <a:solidFill>
                  <a:schemeClr val="tx1"/>
                </a:solidFill>
              </a:rPr>
              <a:t>.</a:t>
            </a:r>
          </a:p>
          <a:p>
            <a:pPr marL="342900" indent="-342900">
              <a:buFont typeface="Arial" pitchFamily="34" charset="0"/>
              <a:buChar char="•"/>
            </a:pPr>
            <a:r>
              <a:rPr lang="de-DE" sz="2000" dirty="0" smtClean="0">
                <a:solidFill>
                  <a:schemeClr val="tx1"/>
                </a:solidFill>
              </a:rPr>
              <a:t>Wirkungsorientiertes Monitoring ist </a:t>
            </a:r>
            <a:r>
              <a:rPr lang="de-DE" sz="2000" b="1" dirty="0" smtClean="0">
                <a:solidFill>
                  <a:srgbClr val="C00000"/>
                </a:solidFill>
              </a:rPr>
              <a:t>integraler Bestandteil </a:t>
            </a:r>
            <a:r>
              <a:rPr lang="de-DE" sz="2000" dirty="0" smtClean="0">
                <a:solidFill>
                  <a:schemeClr val="tx1"/>
                </a:solidFill>
              </a:rPr>
              <a:t>des gesamten Auftragsverfahrens und ein zentrales Element der </a:t>
            </a:r>
            <a:r>
              <a:rPr lang="de-DE" sz="2000" b="1" dirty="0" smtClean="0">
                <a:solidFill>
                  <a:srgbClr val="C00000"/>
                </a:solidFill>
              </a:rPr>
              <a:t>Steuerung</a:t>
            </a:r>
            <a:r>
              <a:rPr lang="de-DE" sz="2000" b="1" dirty="0" smtClean="0">
                <a:solidFill>
                  <a:schemeClr val="tx1"/>
                </a:solidFill>
              </a:rPr>
              <a:t> </a:t>
            </a:r>
            <a:r>
              <a:rPr lang="de-DE" sz="2000" dirty="0" smtClean="0">
                <a:solidFill>
                  <a:schemeClr val="tx1"/>
                </a:solidFill>
              </a:rPr>
              <a:t>einer Maßnahme.</a:t>
            </a:r>
            <a:endParaRPr lang="de-DE" sz="2000" dirty="0">
              <a:solidFill>
                <a:schemeClr val="tx1"/>
              </a:solidFill>
            </a:endParaRPr>
          </a:p>
          <a:p>
            <a:pPr marL="342900" indent="-342900">
              <a:buFont typeface="Arial" pitchFamily="34" charset="0"/>
              <a:buChar char="•"/>
            </a:pPr>
            <a:r>
              <a:rPr lang="de-DE" sz="2000" dirty="0" smtClean="0">
                <a:solidFill>
                  <a:schemeClr val="tx1"/>
                </a:solidFill>
              </a:rPr>
              <a:t>Wirkungsorientiertes Monitoring basiert auf dem integrierten </a:t>
            </a:r>
            <a:r>
              <a:rPr lang="de-DE" sz="2000" b="1" dirty="0" smtClean="0">
                <a:solidFill>
                  <a:srgbClr val="C00000"/>
                </a:solidFill>
              </a:rPr>
              <a:t>Wirkungsmodell</a:t>
            </a:r>
            <a:r>
              <a:rPr lang="de-DE" sz="2000" dirty="0" smtClean="0">
                <a:solidFill>
                  <a:srgbClr val="C00000"/>
                </a:solidFill>
              </a:rPr>
              <a:t> </a:t>
            </a:r>
            <a:r>
              <a:rPr lang="de-DE" sz="2000" dirty="0" smtClean="0">
                <a:solidFill>
                  <a:schemeClr val="tx1"/>
                </a:solidFill>
              </a:rPr>
              <a:t>der GIZ.</a:t>
            </a:r>
            <a:endParaRPr lang="de-DE" sz="2000" dirty="0">
              <a:solidFill>
                <a:schemeClr val="tx1"/>
              </a:solidFill>
            </a:endParaRPr>
          </a:p>
        </p:txBody>
      </p:sp>
    </p:spTree>
    <p:extLst>
      <p:ext uri="{BB962C8B-B14F-4D97-AF65-F5344CB8AC3E}">
        <p14:creationId xmlns:p14="http://schemas.microsoft.com/office/powerpoint/2010/main" val="3325025480"/>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96192" y="1056480"/>
            <a:ext cx="7776000" cy="617928"/>
          </a:xfrm>
        </p:spPr>
        <p:txBody>
          <a:bodyPr/>
          <a:lstStyle/>
          <a:p>
            <a:r>
              <a:rPr lang="de-DE" sz="3200" dirty="0" smtClean="0">
                <a:solidFill>
                  <a:schemeClr val="tx1"/>
                </a:solidFill>
              </a:rPr>
              <a:t>Warum brauchen wir WoM?</a:t>
            </a:r>
            <a:endParaRPr lang="de-DE" sz="3200" dirty="0">
              <a:solidFill>
                <a:schemeClr val="tx1"/>
              </a:solidFill>
            </a:endParaRPr>
          </a:p>
        </p:txBody>
      </p:sp>
      <p:sp>
        <p:nvSpPr>
          <p:cNvPr id="3" name="Fußzeilenplatzhalter 2"/>
          <p:cNvSpPr>
            <a:spLocks noGrp="1"/>
          </p:cNvSpPr>
          <p:nvPr>
            <p:ph type="ftr" sz="quarter" idx="10"/>
          </p:nvPr>
        </p:nvSpPr>
        <p:spPr/>
        <p:txBody>
          <a:bodyPr/>
          <a:lstStyle/>
          <a:p>
            <a:r>
              <a:rPr lang="de-DE" dirty="0" smtClean="0"/>
              <a:t>Stabsstelle Monitoring &amp; Evaluierung</a:t>
            </a:r>
            <a:endParaRPr lang="de-DE" dirty="0"/>
          </a:p>
        </p:txBody>
      </p:sp>
      <p:sp>
        <p:nvSpPr>
          <p:cNvPr id="4" name="Datumsplatzhalter 3"/>
          <p:cNvSpPr>
            <a:spLocks noGrp="1"/>
          </p:cNvSpPr>
          <p:nvPr>
            <p:ph type="dt" sz="half" idx="11"/>
          </p:nvPr>
        </p:nvSpPr>
        <p:spPr/>
        <p:txBody>
          <a:bodyPr/>
          <a:lstStyle/>
          <a:p>
            <a:fld id="{C873CF9E-CEC4-4D98-B4A6-2C063DE752DC}" type="datetime1">
              <a:rPr lang="de-DE" smtClean="0"/>
              <a:pPr/>
              <a:t>23.10.2014</a:t>
            </a:fld>
            <a:endParaRPr lang="de-DE"/>
          </a:p>
        </p:txBody>
      </p:sp>
      <p:sp>
        <p:nvSpPr>
          <p:cNvPr id="5" name="Inhaltsplatzhalter 4"/>
          <p:cNvSpPr>
            <a:spLocks noGrp="1"/>
          </p:cNvSpPr>
          <p:nvPr>
            <p:ph idx="1"/>
          </p:nvPr>
        </p:nvSpPr>
        <p:spPr>
          <a:xfrm>
            <a:off x="585216" y="1865376"/>
            <a:ext cx="7874784" cy="4398624"/>
          </a:xfrm>
        </p:spPr>
        <p:txBody>
          <a:bodyPr/>
          <a:lstStyle/>
          <a:p>
            <a:pPr algn="ctr">
              <a:spcAft>
                <a:spcPts val="600"/>
              </a:spcAft>
            </a:pPr>
            <a:r>
              <a:rPr lang="de-DE" sz="2000" b="1" dirty="0" smtClean="0">
                <a:solidFill>
                  <a:schemeClr val="tx1"/>
                </a:solidFill>
              </a:rPr>
              <a:t>Steuerung ohne WoM ist ein Blindflug!</a:t>
            </a:r>
          </a:p>
          <a:p>
            <a:pPr algn="ctr">
              <a:spcAft>
                <a:spcPts val="600"/>
              </a:spcAft>
            </a:pPr>
            <a:endParaRPr lang="de-DE" sz="600" b="1" dirty="0" smtClean="0"/>
          </a:p>
          <a:p>
            <a:r>
              <a:rPr lang="de-DE" dirty="0" smtClean="0">
                <a:solidFill>
                  <a:schemeClr val="tx1"/>
                </a:solidFill>
              </a:rPr>
              <a:t>Jede Maßnahme braucht ein WoM, um jederzeit:</a:t>
            </a:r>
          </a:p>
          <a:p>
            <a:endParaRPr lang="de-DE" sz="600" dirty="0" smtClean="0"/>
          </a:p>
          <a:p>
            <a:pPr marL="285750" indent="-285750">
              <a:buFont typeface="Arial" pitchFamily="34" charset="0"/>
              <a:buChar char="•"/>
            </a:pPr>
            <a:r>
              <a:rPr lang="de-DE" dirty="0" smtClean="0">
                <a:solidFill>
                  <a:schemeClr val="tx1"/>
                </a:solidFill>
              </a:rPr>
              <a:t>auskunftsfähig über die Fortschritte der Maßnahme zu sein</a:t>
            </a:r>
            <a:r>
              <a:rPr lang="de-DE" dirty="0" smtClean="0"/>
              <a:t> </a:t>
            </a:r>
            <a:r>
              <a:rPr lang="de-DE" dirty="0" smtClean="0">
                <a:solidFill>
                  <a:schemeClr val="tx1"/>
                </a:solidFill>
              </a:rPr>
              <a:t>(</a:t>
            </a:r>
            <a:r>
              <a:rPr lang="de-DE" dirty="0" smtClean="0">
                <a:solidFill>
                  <a:srgbClr val="C00000"/>
                </a:solidFill>
              </a:rPr>
              <a:t>Wirkungsnachweis</a:t>
            </a:r>
            <a:r>
              <a:rPr lang="de-DE" dirty="0" smtClean="0">
                <a:solidFill>
                  <a:schemeClr val="tx1"/>
                </a:solidFill>
              </a:rPr>
              <a:t>)</a:t>
            </a:r>
            <a:r>
              <a:rPr lang="de-DE" dirty="0" smtClean="0"/>
              <a:t> </a:t>
            </a:r>
          </a:p>
          <a:p>
            <a:pPr marL="285750" indent="-285750">
              <a:buFont typeface="Arial" pitchFamily="34" charset="0"/>
              <a:buChar char="•"/>
            </a:pPr>
            <a:r>
              <a:rPr lang="de-DE" dirty="0" smtClean="0">
                <a:solidFill>
                  <a:schemeClr val="tx1"/>
                </a:solidFill>
              </a:rPr>
              <a:t>zu wissen, was gut läuft und wo Anpassungen notwendig sind (</a:t>
            </a:r>
            <a:r>
              <a:rPr lang="de-DE" dirty="0" smtClean="0">
                <a:solidFill>
                  <a:srgbClr val="C00000"/>
                </a:solidFill>
              </a:rPr>
              <a:t>Lernen</a:t>
            </a:r>
            <a:r>
              <a:rPr lang="de-DE" dirty="0" smtClean="0">
                <a:solidFill>
                  <a:schemeClr val="tx1"/>
                </a:solidFill>
              </a:rPr>
              <a:t>)</a:t>
            </a:r>
          </a:p>
          <a:p>
            <a:pPr marL="285750" indent="-285750">
              <a:buFont typeface="Arial" pitchFamily="34" charset="0"/>
              <a:buChar char="•"/>
            </a:pPr>
            <a:r>
              <a:rPr lang="de-DE" dirty="0" smtClean="0">
                <a:solidFill>
                  <a:schemeClr val="tx1"/>
                </a:solidFill>
              </a:rPr>
              <a:t>auf Basis der </a:t>
            </a:r>
            <a:r>
              <a:rPr lang="de-DE" dirty="0" err="1" smtClean="0">
                <a:solidFill>
                  <a:schemeClr val="tx1"/>
                </a:solidFill>
              </a:rPr>
              <a:t>Monitoringdaten</a:t>
            </a:r>
            <a:r>
              <a:rPr lang="de-DE" dirty="0" smtClean="0">
                <a:solidFill>
                  <a:schemeClr val="tx1"/>
                </a:solidFill>
              </a:rPr>
              <a:t> Managemententscheidungen und strategische Entscheidungen zu treffen (</a:t>
            </a:r>
            <a:r>
              <a:rPr lang="de-DE" dirty="0" smtClean="0">
                <a:solidFill>
                  <a:srgbClr val="C00000"/>
                </a:solidFill>
              </a:rPr>
              <a:t>Steuerung</a:t>
            </a:r>
            <a:r>
              <a:rPr lang="de-DE" dirty="0" smtClean="0">
                <a:solidFill>
                  <a:schemeClr val="tx1"/>
                </a:solidFill>
              </a:rPr>
              <a:t>)</a:t>
            </a:r>
          </a:p>
          <a:p>
            <a:pPr marL="285750" indent="-285750">
              <a:buFont typeface="Arial" pitchFamily="34" charset="0"/>
              <a:buChar char="•"/>
            </a:pPr>
            <a:r>
              <a:rPr lang="de-DE" dirty="0" smtClean="0">
                <a:solidFill>
                  <a:schemeClr val="tx1"/>
                </a:solidFill>
              </a:rPr>
              <a:t>einen</a:t>
            </a:r>
            <a:r>
              <a:rPr lang="de-DE" dirty="0" smtClean="0"/>
              <a:t> </a:t>
            </a:r>
            <a:r>
              <a:rPr lang="de-DE" dirty="0" smtClean="0">
                <a:solidFill>
                  <a:srgbClr val="C00000"/>
                </a:solidFill>
              </a:rPr>
              <a:t>Dialog</a:t>
            </a:r>
            <a:r>
              <a:rPr lang="de-DE" dirty="0" smtClean="0"/>
              <a:t> </a:t>
            </a:r>
            <a:r>
              <a:rPr lang="de-DE" dirty="0" smtClean="0">
                <a:solidFill>
                  <a:schemeClr val="tx1"/>
                </a:solidFill>
              </a:rPr>
              <a:t>über die eingeschlagene Strategie und die Operationsplanung mit den Partnern anzuregen</a:t>
            </a:r>
          </a:p>
          <a:p>
            <a:pPr marL="285750" indent="-285750">
              <a:buFont typeface="Arial" pitchFamily="34" charset="0"/>
              <a:buChar char="•"/>
            </a:pPr>
            <a:r>
              <a:rPr lang="de-DE" dirty="0" smtClean="0">
                <a:solidFill>
                  <a:schemeClr val="tx1"/>
                </a:solidFill>
              </a:rPr>
              <a:t>eine Grundlage für eine verlässliche Rechenschaft zu haben (</a:t>
            </a:r>
            <a:r>
              <a:rPr lang="de-DE" dirty="0" smtClean="0">
                <a:solidFill>
                  <a:srgbClr val="C00000"/>
                </a:solidFill>
              </a:rPr>
              <a:t>Berichterstattung</a:t>
            </a:r>
            <a:r>
              <a:rPr lang="de-DE" dirty="0" smtClean="0"/>
              <a:t>, </a:t>
            </a:r>
            <a:r>
              <a:rPr lang="de-DE" dirty="0" smtClean="0">
                <a:solidFill>
                  <a:srgbClr val="C00000"/>
                </a:solidFill>
              </a:rPr>
              <a:t>Evaluierung</a:t>
            </a:r>
            <a:r>
              <a:rPr lang="de-DE" dirty="0" smtClean="0">
                <a:solidFill>
                  <a:schemeClr val="tx1"/>
                </a:solidFill>
              </a:rPr>
              <a:t>)</a:t>
            </a:r>
          </a:p>
          <a:p>
            <a:endParaRPr lang="de-DE" dirty="0"/>
          </a:p>
        </p:txBody>
      </p:sp>
    </p:spTree>
    <p:extLst>
      <p:ext uri="{BB962C8B-B14F-4D97-AF65-F5344CB8AC3E}">
        <p14:creationId xmlns:p14="http://schemas.microsoft.com/office/powerpoint/2010/main" val="3732379324"/>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39742" y="946752"/>
            <a:ext cx="7776000" cy="617928"/>
          </a:xfrm>
        </p:spPr>
        <p:txBody>
          <a:bodyPr/>
          <a:lstStyle/>
          <a:p>
            <a:r>
              <a:rPr lang="de-DE" sz="3200" dirty="0" smtClean="0">
                <a:solidFill>
                  <a:srgbClr val="C00000"/>
                </a:solidFill>
              </a:rPr>
              <a:t>Konzept</a:t>
            </a:r>
            <a:r>
              <a:rPr lang="en-US" sz="3200" dirty="0" smtClean="0">
                <a:solidFill>
                  <a:schemeClr val="tx1"/>
                </a:solidFill>
              </a:rPr>
              <a:t> </a:t>
            </a:r>
            <a:r>
              <a:rPr lang="en-US" sz="3200" dirty="0">
                <a:solidFill>
                  <a:schemeClr val="tx1"/>
                </a:solidFill>
              </a:rPr>
              <a:t>des WoM</a:t>
            </a:r>
            <a:endParaRPr lang="de-DE" sz="3200" dirty="0">
              <a:solidFill>
                <a:schemeClr val="tx1"/>
              </a:solidFill>
            </a:endParaRPr>
          </a:p>
        </p:txBody>
      </p:sp>
      <p:sp>
        <p:nvSpPr>
          <p:cNvPr id="3" name="Fußzeilenplatzhalter 2"/>
          <p:cNvSpPr>
            <a:spLocks noGrp="1"/>
          </p:cNvSpPr>
          <p:nvPr>
            <p:ph type="ftr" sz="quarter" idx="10"/>
          </p:nvPr>
        </p:nvSpPr>
        <p:spPr/>
        <p:txBody>
          <a:bodyPr/>
          <a:lstStyle/>
          <a:p>
            <a:r>
              <a:rPr lang="de-DE" dirty="0" smtClean="0"/>
              <a:t>Stabsstelle Monitoring &amp; Evaluierung</a:t>
            </a:r>
            <a:endParaRPr lang="de-DE" dirty="0"/>
          </a:p>
        </p:txBody>
      </p:sp>
      <p:sp>
        <p:nvSpPr>
          <p:cNvPr id="4" name="Datumsplatzhalter 3"/>
          <p:cNvSpPr>
            <a:spLocks noGrp="1"/>
          </p:cNvSpPr>
          <p:nvPr>
            <p:ph type="dt" sz="half" idx="11"/>
          </p:nvPr>
        </p:nvSpPr>
        <p:spPr/>
        <p:txBody>
          <a:bodyPr/>
          <a:lstStyle/>
          <a:p>
            <a:fld id="{C873CF9E-CEC4-4D98-B4A6-2C063DE752DC}" type="datetime1">
              <a:rPr lang="de-DE" smtClean="0"/>
              <a:pPr/>
              <a:t>23.10.2014</a:t>
            </a:fld>
            <a:endParaRPr lang="de-DE"/>
          </a:p>
        </p:txBody>
      </p:sp>
      <p:sp>
        <p:nvSpPr>
          <p:cNvPr id="5" name="Inhaltsplatzhalter 4"/>
          <p:cNvSpPr>
            <a:spLocks noGrp="1"/>
          </p:cNvSpPr>
          <p:nvPr>
            <p:ph idx="1"/>
          </p:nvPr>
        </p:nvSpPr>
        <p:spPr>
          <a:xfrm>
            <a:off x="585216" y="1572768"/>
            <a:ext cx="7874784" cy="4691232"/>
          </a:xfrm>
        </p:spPr>
        <p:txBody>
          <a:bodyPr/>
          <a:lstStyle/>
          <a:p>
            <a:r>
              <a:rPr lang="de-DE" dirty="0">
                <a:solidFill>
                  <a:schemeClr val="tx1"/>
                </a:solidFill>
              </a:rPr>
              <a:t>Monitoring ist ein integraler Bestandteil des Auftragsverfahrens. </a:t>
            </a:r>
            <a:endParaRPr lang="en-US" dirty="0">
              <a:solidFill>
                <a:schemeClr val="tx1"/>
              </a:solidFill>
            </a:endParaRPr>
          </a:p>
          <a:p>
            <a:endParaRPr lang="de-DE" dirty="0"/>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1999" y="2066430"/>
            <a:ext cx="3988928" cy="4320000"/>
          </a:xfrm>
          <a:prstGeom prst="rect">
            <a:avLst/>
          </a:prstGeom>
        </p:spPr>
      </p:pic>
    </p:spTree>
    <p:extLst>
      <p:ext uri="{BB962C8B-B14F-4D97-AF65-F5344CB8AC3E}">
        <p14:creationId xmlns:p14="http://schemas.microsoft.com/office/powerpoint/2010/main" val="282064893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706943" y="1226025"/>
            <a:ext cx="7776000" cy="617928"/>
          </a:xfrm>
        </p:spPr>
        <p:txBody>
          <a:bodyPr/>
          <a:lstStyle/>
          <a:p>
            <a:r>
              <a:rPr lang="de-DE" sz="3200" dirty="0">
                <a:solidFill>
                  <a:srgbClr val="C00000"/>
                </a:solidFill>
              </a:rPr>
              <a:t>Konzept</a:t>
            </a:r>
            <a:r>
              <a:rPr lang="en-US" sz="3200" dirty="0">
                <a:solidFill>
                  <a:schemeClr val="tx1"/>
                </a:solidFill>
              </a:rPr>
              <a:t> des </a:t>
            </a:r>
            <a:r>
              <a:rPr lang="en-US" sz="3200" dirty="0" err="1">
                <a:solidFill>
                  <a:schemeClr val="tx1"/>
                </a:solidFill>
              </a:rPr>
              <a:t>WoM</a:t>
            </a:r>
            <a:endParaRPr lang="de-DE" sz="3200" dirty="0"/>
          </a:p>
        </p:txBody>
      </p:sp>
      <p:sp>
        <p:nvSpPr>
          <p:cNvPr id="4" name="Datumsplatzhalter 3"/>
          <p:cNvSpPr>
            <a:spLocks noGrp="1"/>
          </p:cNvSpPr>
          <p:nvPr>
            <p:ph type="dt" sz="half" idx="11"/>
          </p:nvPr>
        </p:nvSpPr>
        <p:spPr/>
        <p:txBody>
          <a:bodyPr/>
          <a:lstStyle/>
          <a:p>
            <a:fld id="{5642B68A-DFFB-4B41-9642-BCBBF81CCE64}" type="datetime1">
              <a:rPr lang="de-DE" noProof="0" smtClean="0"/>
              <a:t>23.10.2014</a:t>
            </a:fld>
            <a:endParaRPr lang="de-DE" noProof="0"/>
          </a:p>
        </p:txBody>
      </p:sp>
      <p:sp>
        <p:nvSpPr>
          <p:cNvPr id="10" name="Inhaltsplatzhalter 9"/>
          <p:cNvSpPr>
            <a:spLocks noGrp="1"/>
          </p:cNvSpPr>
          <p:nvPr>
            <p:ph idx="1"/>
          </p:nvPr>
        </p:nvSpPr>
        <p:spPr>
          <a:xfrm>
            <a:off x="679155" y="2232847"/>
            <a:ext cx="7776000" cy="3816000"/>
          </a:xfrm>
        </p:spPr>
        <p:txBody>
          <a:bodyPr/>
          <a:lstStyle/>
          <a:p>
            <a:r>
              <a:rPr lang="de-DE" dirty="0"/>
              <a:t>Das </a:t>
            </a:r>
            <a:r>
              <a:rPr lang="de-DE" dirty="0" err="1" smtClean="0"/>
              <a:t>WoM</a:t>
            </a:r>
            <a:r>
              <a:rPr lang="de-DE" dirty="0" smtClean="0"/>
              <a:t> </a:t>
            </a:r>
            <a:r>
              <a:rPr lang="de-DE" dirty="0"/>
              <a:t>der GIZ verfolgt </a:t>
            </a:r>
            <a:r>
              <a:rPr lang="de-DE" u="sng" dirty="0"/>
              <a:t>zwei Ansätze</a:t>
            </a:r>
            <a:r>
              <a:rPr lang="de-DE" dirty="0"/>
              <a:t>, die sich gegenseitig ergänzen und gemeinsam die Daten liefern, die </a:t>
            </a:r>
            <a:r>
              <a:rPr lang="de-DE" dirty="0" smtClean="0"/>
              <a:t>zur Steuerung der Maßnahme benötigt werden:</a:t>
            </a:r>
          </a:p>
          <a:p>
            <a:endParaRPr lang="de-DE" dirty="0"/>
          </a:p>
          <a:p>
            <a:endParaRPr lang="de-DE" dirty="0" smtClean="0"/>
          </a:p>
          <a:p>
            <a:endParaRPr lang="de-DE" dirty="0"/>
          </a:p>
          <a:p>
            <a:endParaRPr lang="de-DE" dirty="0" smtClean="0"/>
          </a:p>
          <a:p>
            <a:pPr>
              <a:spcBef>
                <a:spcPts val="0"/>
              </a:spcBef>
              <a:spcAft>
                <a:spcPts val="0"/>
              </a:spcAft>
            </a:pPr>
            <a:endParaRPr lang="de-DE" sz="1600" b="1" dirty="0"/>
          </a:p>
          <a:p>
            <a:r>
              <a:rPr lang="de-DE" sz="1600" b="1" dirty="0" smtClean="0"/>
              <a:t>Wirkungsmessung </a:t>
            </a:r>
            <a:r>
              <a:rPr lang="de-DE" sz="1600" b="1" dirty="0"/>
              <a:t>anhand </a:t>
            </a:r>
            <a:r>
              <a:rPr lang="de-DE" sz="1600" b="1" dirty="0" smtClean="0"/>
              <a:t>von </a:t>
            </a:r>
            <a:r>
              <a:rPr lang="de-DE" sz="1600" b="1" dirty="0"/>
              <a:t>		</a:t>
            </a:r>
            <a:r>
              <a:rPr lang="de-DE" sz="1600" b="1" dirty="0" smtClean="0"/>
              <a:t>offene </a:t>
            </a:r>
            <a:r>
              <a:rPr lang="de-DE" sz="1600" b="1" dirty="0"/>
              <a:t>Perspektivenerfassung </a:t>
            </a:r>
            <a:r>
              <a:rPr lang="de-DE" sz="1600" dirty="0"/>
              <a:t> </a:t>
            </a:r>
            <a:r>
              <a:rPr lang="de-DE" sz="1600" dirty="0" smtClean="0"/>
              <a:t>                                                  </a:t>
            </a:r>
            <a:r>
              <a:rPr lang="de-DE" sz="1600" b="1" dirty="0" smtClean="0"/>
              <a:t>Indikatoren</a:t>
            </a:r>
            <a:r>
              <a:rPr lang="de-DE" sz="1600" b="1" dirty="0"/>
              <a:t>		</a:t>
            </a:r>
            <a:r>
              <a:rPr lang="de-DE" sz="1600" b="1" dirty="0" smtClean="0"/>
              <a:t>		KOMPASS</a:t>
            </a:r>
            <a:endParaRPr lang="de-DE" sz="1600" dirty="0"/>
          </a:p>
        </p:txBody>
      </p:sp>
      <p:sp>
        <p:nvSpPr>
          <p:cNvPr id="2" name="Pfeil nach rechts 1"/>
          <p:cNvSpPr/>
          <p:nvPr/>
        </p:nvSpPr>
        <p:spPr bwMode="auto">
          <a:xfrm rot="2402378">
            <a:off x="4292301" y="3818960"/>
            <a:ext cx="2710927" cy="290457"/>
          </a:xfrm>
          <a:prstGeom prst="rightArrow">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743021">
            <a:off x="2518673" y="3085240"/>
            <a:ext cx="2127250" cy="182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7587" y="6607260"/>
            <a:ext cx="34147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4970506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0600" y="1601534"/>
            <a:ext cx="2998787" cy="3956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el 1"/>
          <p:cNvSpPr>
            <a:spLocks noGrp="1"/>
          </p:cNvSpPr>
          <p:nvPr>
            <p:ph type="title"/>
          </p:nvPr>
        </p:nvSpPr>
        <p:spPr>
          <a:xfrm>
            <a:off x="684000" y="1378425"/>
            <a:ext cx="7776000" cy="617928"/>
          </a:xfrm>
        </p:spPr>
        <p:txBody>
          <a:bodyPr/>
          <a:lstStyle/>
          <a:p>
            <a:r>
              <a:rPr lang="de-DE" sz="3200" dirty="0">
                <a:solidFill>
                  <a:srgbClr val="C00000"/>
                </a:solidFill>
              </a:rPr>
              <a:t>Konzept</a:t>
            </a:r>
            <a:r>
              <a:rPr lang="en-US" sz="3200" dirty="0">
                <a:solidFill>
                  <a:schemeClr val="tx1"/>
                </a:solidFill>
              </a:rPr>
              <a:t> des </a:t>
            </a:r>
            <a:r>
              <a:rPr lang="en-US" sz="3200" dirty="0" err="1" smtClean="0">
                <a:solidFill>
                  <a:schemeClr val="tx1"/>
                </a:solidFill>
              </a:rPr>
              <a:t>WoM</a:t>
            </a:r>
            <a:r>
              <a:rPr lang="en-US" sz="3200" dirty="0" smtClean="0">
                <a:solidFill>
                  <a:schemeClr val="tx1"/>
                </a:solidFill>
              </a:rPr>
              <a:t> – KOMPASS </a:t>
            </a:r>
            <a:endParaRPr lang="de-DE" sz="3200" dirty="0"/>
          </a:p>
        </p:txBody>
      </p:sp>
      <p:sp>
        <p:nvSpPr>
          <p:cNvPr id="3" name="Fußzeilenplatzhalter 2"/>
          <p:cNvSpPr>
            <a:spLocks noGrp="1"/>
          </p:cNvSpPr>
          <p:nvPr>
            <p:ph type="ftr" sz="quarter" idx="10"/>
          </p:nvPr>
        </p:nvSpPr>
        <p:spPr/>
        <p:txBody>
          <a:bodyPr/>
          <a:lstStyle/>
          <a:p>
            <a:r>
              <a:rPr lang="de-DE" noProof="0" dirty="0" smtClean="0"/>
              <a:t>StS M&amp;E</a:t>
            </a:r>
            <a:endParaRPr lang="de-DE" noProof="0" dirty="0"/>
          </a:p>
        </p:txBody>
      </p:sp>
      <p:sp>
        <p:nvSpPr>
          <p:cNvPr id="4" name="Datumsplatzhalter 3"/>
          <p:cNvSpPr>
            <a:spLocks noGrp="1"/>
          </p:cNvSpPr>
          <p:nvPr>
            <p:ph type="dt" sz="half" idx="11"/>
          </p:nvPr>
        </p:nvSpPr>
        <p:spPr/>
        <p:txBody>
          <a:bodyPr/>
          <a:lstStyle/>
          <a:p>
            <a:fld id="{5642B68A-DFFB-4B41-9642-BCBBF81CCE64}" type="datetime1">
              <a:rPr lang="de-DE" noProof="0" smtClean="0"/>
              <a:t>23.10.2014</a:t>
            </a:fld>
            <a:endParaRPr lang="de-DE" noProof="0"/>
          </a:p>
        </p:txBody>
      </p:sp>
      <p:sp>
        <p:nvSpPr>
          <p:cNvPr id="5" name="Inhaltsplatzhalter 4"/>
          <p:cNvSpPr>
            <a:spLocks noGrp="1"/>
          </p:cNvSpPr>
          <p:nvPr>
            <p:ph idx="1"/>
          </p:nvPr>
        </p:nvSpPr>
        <p:spPr>
          <a:xfrm>
            <a:off x="684000" y="2107396"/>
            <a:ext cx="5597225" cy="3816000"/>
          </a:xfrm>
        </p:spPr>
        <p:txBody>
          <a:bodyPr/>
          <a:lstStyle/>
          <a:p>
            <a:r>
              <a:rPr lang="de-DE" dirty="0" smtClean="0"/>
              <a:t>Bei der offenen Perspektivenerfassung (KOMPASS) werden mittels </a:t>
            </a:r>
            <a:r>
              <a:rPr lang="de-DE" u="sng" dirty="0" smtClean="0"/>
              <a:t>qualitativer Methoden</a:t>
            </a:r>
            <a:r>
              <a:rPr lang="de-DE" dirty="0" smtClean="0"/>
              <a:t> systematisch die Meinungen und Erfahrungen verschiedener Stakeholder des Projekts (z.B. Partner, Zielgruppe, Kooperationspartner, etc.) zu einer zuvor festgelegten Fragestellung oder Problematik befragt.</a:t>
            </a:r>
          </a:p>
          <a:p>
            <a:endParaRPr lang="de-DE" dirty="0"/>
          </a:p>
          <a:p>
            <a:r>
              <a:rPr lang="de-DE" dirty="0" smtClean="0"/>
              <a:t>Offene Beurteilung des Projekts aus Sicht der wichtigsten Akteure</a:t>
            </a:r>
          </a:p>
          <a:p>
            <a:endParaRPr lang="de-DE" dirty="0"/>
          </a:p>
          <a:p>
            <a:r>
              <a:rPr lang="de-DE" dirty="0" smtClean="0"/>
              <a:t>Identifikation „blinder Flecken“ im Projekt</a:t>
            </a:r>
            <a:endParaRPr lang="de-DE" dirty="0"/>
          </a:p>
        </p:txBody>
      </p:sp>
      <p:sp>
        <p:nvSpPr>
          <p:cNvPr id="6" name="Pfeil nach rechts 5"/>
          <p:cNvSpPr/>
          <p:nvPr/>
        </p:nvSpPr>
        <p:spPr bwMode="auto">
          <a:xfrm>
            <a:off x="1062206" y="4520001"/>
            <a:ext cx="1129553" cy="322729"/>
          </a:xfrm>
          <a:prstGeom prst="rightArrow">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9" name="Pfeil nach rechts 8"/>
          <p:cNvSpPr/>
          <p:nvPr/>
        </p:nvSpPr>
        <p:spPr bwMode="auto">
          <a:xfrm>
            <a:off x="1062205" y="5676307"/>
            <a:ext cx="1129553" cy="322729"/>
          </a:xfrm>
          <a:prstGeom prst="rightArrow">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Tree>
    <p:extLst>
      <p:ext uri="{BB962C8B-B14F-4D97-AF65-F5344CB8AC3E}">
        <p14:creationId xmlns:p14="http://schemas.microsoft.com/office/powerpoint/2010/main" val="95163238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3040" y="1129632"/>
            <a:ext cx="7776000" cy="617928"/>
          </a:xfrm>
        </p:spPr>
        <p:txBody>
          <a:bodyPr/>
          <a:lstStyle/>
          <a:p>
            <a:pPr algn="ctr"/>
            <a:r>
              <a:rPr lang="de-DE" sz="3000" dirty="0">
                <a:solidFill>
                  <a:schemeClr val="tx1"/>
                </a:solidFill>
              </a:rPr>
              <a:t>Sechs Prozessschritte eines WoM Systems</a:t>
            </a:r>
          </a:p>
        </p:txBody>
      </p:sp>
      <p:sp>
        <p:nvSpPr>
          <p:cNvPr id="3" name="Fußzeilenplatzhalter 2"/>
          <p:cNvSpPr>
            <a:spLocks noGrp="1"/>
          </p:cNvSpPr>
          <p:nvPr>
            <p:ph type="ftr" sz="quarter" idx="10"/>
          </p:nvPr>
        </p:nvSpPr>
        <p:spPr/>
        <p:txBody>
          <a:bodyPr/>
          <a:lstStyle/>
          <a:p>
            <a:r>
              <a:rPr lang="de-DE" dirty="0" smtClean="0"/>
              <a:t>Stabsstelle Monitoring &amp; Evaluierung</a:t>
            </a:r>
            <a:endParaRPr lang="de-DE" dirty="0"/>
          </a:p>
        </p:txBody>
      </p:sp>
      <p:sp>
        <p:nvSpPr>
          <p:cNvPr id="4" name="Datumsplatzhalter 3"/>
          <p:cNvSpPr>
            <a:spLocks noGrp="1"/>
          </p:cNvSpPr>
          <p:nvPr>
            <p:ph type="dt" sz="half" idx="11"/>
          </p:nvPr>
        </p:nvSpPr>
        <p:spPr/>
        <p:txBody>
          <a:bodyPr/>
          <a:lstStyle/>
          <a:p>
            <a:fld id="{C873CF9E-CEC4-4D98-B4A6-2C063DE752DC}" type="datetime1">
              <a:rPr lang="de-DE" smtClean="0"/>
              <a:pPr/>
              <a:t>23.10.2014</a:t>
            </a:fld>
            <a:endParaRPr lang="de-DE"/>
          </a:p>
        </p:txBody>
      </p:sp>
      <p:sp>
        <p:nvSpPr>
          <p:cNvPr id="5" name="Inhaltsplatzhalter 4"/>
          <p:cNvSpPr>
            <a:spLocks noGrp="1"/>
          </p:cNvSpPr>
          <p:nvPr>
            <p:ph idx="1"/>
          </p:nvPr>
        </p:nvSpPr>
        <p:spPr>
          <a:xfrm>
            <a:off x="646176" y="1694688"/>
            <a:ext cx="7813824" cy="4569312"/>
          </a:xfrm>
        </p:spPr>
        <p:txBody>
          <a:bodyPr/>
          <a:lstStyle/>
          <a:p>
            <a:r>
              <a:rPr lang="de-DE" sz="2000" dirty="0">
                <a:solidFill>
                  <a:schemeClr val="tx1"/>
                </a:solidFill>
              </a:rPr>
              <a:t>Planung, Aufbau, Durchführung und Nutzung eines WoM Systems gliedern sich in </a:t>
            </a:r>
            <a:r>
              <a:rPr lang="de-DE" sz="2000" dirty="0">
                <a:solidFill>
                  <a:srgbClr val="C00000"/>
                </a:solidFill>
              </a:rPr>
              <a:t>s</a:t>
            </a:r>
            <a:r>
              <a:rPr lang="de-DE" sz="2000" dirty="0" smtClean="0">
                <a:solidFill>
                  <a:srgbClr val="C00000"/>
                </a:solidFill>
              </a:rPr>
              <a:t>echs Prozessschritte:</a:t>
            </a:r>
            <a:endParaRPr lang="de-DE" sz="2000" dirty="0">
              <a:solidFill>
                <a:srgbClr val="C00000"/>
              </a:solidFill>
            </a:endParaRPr>
          </a:p>
          <a:p>
            <a:pPr>
              <a:lnSpc>
                <a:spcPct val="150000"/>
              </a:lnSpc>
            </a:pPr>
            <a:r>
              <a:rPr lang="de-DE" sz="2000" u="sng" dirty="0" smtClean="0">
                <a:solidFill>
                  <a:schemeClr val="tx1"/>
                </a:solidFill>
              </a:rPr>
              <a:t>Schritt </a:t>
            </a:r>
            <a:r>
              <a:rPr lang="de-DE" sz="2000" u="sng" dirty="0">
                <a:solidFill>
                  <a:schemeClr val="tx1"/>
                </a:solidFill>
              </a:rPr>
              <a:t>1:</a:t>
            </a:r>
            <a:r>
              <a:rPr lang="de-DE" sz="2000" dirty="0">
                <a:solidFill>
                  <a:schemeClr val="tx1"/>
                </a:solidFill>
              </a:rPr>
              <a:t> </a:t>
            </a:r>
            <a:r>
              <a:rPr lang="de-DE" sz="2000" dirty="0" smtClean="0">
                <a:solidFill>
                  <a:srgbClr val="C00000"/>
                </a:solidFill>
              </a:rPr>
              <a:t>Wirkungsmodell </a:t>
            </a:r>
            <a:r>
              <a:rPr lang="de-DE" sz="2000" dirty="0" smtClean="0">
                <a:solidFill>
                  <a:schemeClr val="tx1"/>
                </a:solidFill>
              </a:rPr>
              <a:t>überprüfen/anpassen</a:t>
            </a:r>
            <a:endParaRPr lang="de-DE" sz="2000" dirty="0">
              <a:solidFill>
                <a:schemeClr val="tx1"/>
              </a:solidFill>
            </a:endParaRPr>
          </a:p>
          <a:p>
            <a:pPr>
              <a:lnSpc>
                <a:spcPct val="150000"/>
              </a:lnSpc>
            </a:pPr>
            <a:r>
              <a:rPr lang="de-DE" sz="2000" u="sng" dirty="0">
                <a:solidFill>
                  <a:schemeClr val="tx1"/>
                </a:solidFill>
              </a:rPr>
              <a:t>Schritt 2:</a:t>
            </a:r>
            <a:r>
              <a:rPr lang="de-DE" sz="2000" dirty="0">
                <a:solidFill>
                  <a:schemeClr val="tx1"/>
                </a:solidFill>
              </a:rPr>
              <a:t> </a:t>
            </a:r>
            <a:r>
              <a:rPr lang="de-DE" sz="2000" dirty="0">
                <a:solidFill>
                  <a:srgbClr val="C00000"/>
                </a:solidFill>
              </a:rPr>
              <a:t>Anforderungen </a:t>
            </a:r>
            <a:r>
              <a:rPr lang="de-DE" sz="2000" dirty="0">
                <a:solidFill>
                  <a:schemeClr val="tx1"/>
                </a:solidFill>
              </a:rPr>
              <a:t>an das WoM System klären</a:t>
            </a:r>
          </a:p>
          <a:p>
            <a:pPr>
              <a:lnSpc>
                <a:spcPct val="150000"/>
              </a:lnSpc>
            </a:pPr>
            <a:r>
              <a:rPr lang="de-DE" sz="2000" u="sng" dirty="0">
                <a:solidFill>
                  <a:schemeClr val="tx1"/>
                </a:solidFill>
              </a:rPr>
              <a:t>Schritt 3:</a:t>
            </a:r>
            <a:r>
              <a:rPr lang="de-DE" sz="2000" dirty="0">
                <a:solidFill>
                  <a:schemeClr val="tx1"/>
                </a:solidFill>
              </a:rPr>
              <a:t> Wirkungen </a:t>
            </a:r>
            <a:r>
              <a:rPr lang="de-DE" sz="2000" dirty="0">
                <a:solidFill>
                  <a:srgbClr val="C00000"/>
                </a:solidFill>
              </a:rPr>
              <a:t>messbar </a:t>
            </a:r>
            <a:r>
              <a:rPr lang="de-DE" sz="2000" dirty="0">
                <a:solidFill>
                  <a:schemeClr val="tx1"/>
                </a:solidFill>
              </a:rPr>
              <a:t>machen</a:t>
            </a:r>
          </a:p>
          <a:p>
            <a:pPr>
              <a:lnSpc>
                <a:spcPct val="150000"/>
              </a:lnSpc>
            </a:pPr>
            <a:r>
              <a:rPr lang="de-DE" sz="2000" u="sng" dirty="0">
                <a:solidFill>
                  <a:schemeClr val="tx1"/>
                </a:solidFill>
              </a:rPr>
              <a:t>Schritt 4:</a:t>
            </a:r>
            <a:r>
              <a:rPr lang="de-DE" sz="2000" dirty="0">
                <a:solidFill>
                  <a:schemeClr val="tx1"/>
                </a:solidFill>
              </a:rPr>
              <a:t> </a:t>
            </a:r>
            <a:r>
              <a:rPr lang="de-DE" sz="2000" dirty="0" smtClean="0">
                <a:solidFill>
                  <a:schemeClr val="tx1"/>
                </a:solidFill>
              </a:rPr>
              <a:t>Detaillierte</a:t>
            </a:r>
            <a:r>
              <a:rPr lang="de-DE" sz="2000" dirty="0" smtClean="0">
                <a:solidFill>
                  <a:srgbClr val="C00000"/>
                </a:solidFill>
              </a:rPr>
              <a:t> </a:t>
            </a:r>
            <a:r>
              <a:rPr lang="de-DE" sz="2000" dirty="0" err="1" smtClean="0">
                <a:solidFill>
                  <a:srgbClr val="C00000"/>
                </a:solidFill>
              </a:rPr>
              <a:t>Monitoringplanung</a:t>
            </a:r>
            <a:r>
              <a:rPr lang="de-DE" sz="2000" dirty="0" smtClean="0">
                <a:solidFill>
                  <a:srgbClr val="C00000"/>
                </a:solidFill>
              </a:rPr>
              <a:t> </a:t>
            </a:r>
            <a:r>
              <a:rPr lang="de-DE" sz="2000" dirty="0" smtClean="0">
                <a:solidFill>
                  <a:schemeClr val="tx1"/>
                </a:solidFill>
              </a:rPr>
              <a:t>und</a:t>
            </a:r>
            <a:r>
              <a:rPr lang="de-DE" sz="2000" dirty="0" smtClean="0">
                <a:solidFill>
                  <a:srgbClr val="C00000"/>
                </a:solidFill>
              </a:rPr>
              <a:t> </a:t>
            </a:r>
            <a:r>
              <a:rPr lang="de-DE" sz="2000" dirty="0" err="1" smtClean="0">
                <a:solidFill>
                  <a:srgbClr val="C00000"/>
                </a:solidFill>
              </a:rPr>
              <a:t>Monitoringinstrument</a:t>
            </a:r>
            <a:r>
              <a:rPr lang="de-DE" sz="2000" dirty="0" smtClean="0">
                <a:solidFill>
                  <a:srgbClr val="C00000"/>
                </a:solidFill>
              </a:rPr>
              <a:t>             </a:t>
            </a:r>
            <a:r>
              <a:rPr lang="de-DE" sz="2000" dirty="0" smtClean="0">
                <a:solidFill>
                  <a:schemeClr val="tx1"/>
                </a:solidFill>
              </a:rPr>
              <a:t>erstellen</a:t>
            </a:r>
            <a:endParaRPr lang="de-DE" sz="2000" dirty="0">
              <a:solidFill>
                <a:schemeClr val="tx1"/>
              </a:solidFill>
            </a:endParaRPr>
          </a:p>
          <a:p>
            <a:pPr>
              <a:lnSpc>
                <a:spcPct val="150000"/>
              </a:lnSpc>
            </a:pPr>
            <a:r>
              <a:rPr lang="de-DE" sz="2000" u="sng" dirty="0">
                <a:solidFill>
                  <a:schemeClr val="tx1"/>
                </a:solidFill>
              </a:rPr>
              <a:t>Schritt 5:</a:t>
            </a:r>
            <a:r>
              <a:rPr lang="de-DE" sz="2000" dirty="0">
                <a:solidFill>
                  <a:schemeClr val="tx1"/>
                </a:solidFill>
              </a:rPr>
              <a:t> </a:t>
            </a:r>
            <a:r>
              <a:rPr lang="de-DE" sz="2000" dirty="0">
                <a:solidFill>
                  <a:srgbClr val="C00000"/>
                </a:solidFill>
              </a:rPr>
              <a:t>Datenerhebung </a:t>
            </a:r>
            <a:r>
              <a:rPr lang="de-DE" sz="2000" dirty="0">
                <a:solidFill>
                  <a:schemeClr val="tx1"/>
                </a:solidFill>
              </a:rPr>
              <a:t>und </a:t>
            </a:r>
            <a:r>
              <a:rPr lang="de-DE" sz="2000" dirty="0">
                <a:solidFill>
                  <a:srgbClr val="C00000"/>
                </a:solidFill>
              </a:rPr>
              <a:t>Datenanalyse </a:t>
            </a:r>
            <a:r>
              <a:rPr lang="de-DE" sz="2000" dirty="0">
                <a:solidFill>
                  <a:schemeClr val="tx1"/>
                </a:solidFill>
              </a:rPr>
              <a:t>durchführen</a:t>
            </a:r>
          </a:p>
          <a:p>
            <a:pPr>
              <a:lnSpc>
                <a:spcPct val="150000"/>
              </a:lnSpc>
            </a:pPr>
            <a:r>
              <a:rPr lang="de-DE" sz="2000" u="sng" dirty="0">
                <a:solidFill>
                  <a:schemeClr val="tx1"/>
                </a:solidFill>
              </a:rPr>
              <a:t>Schritt 6:</a:t>
            </a:r>
            <a:r>
              <a:rPr lang="de-DE" sz="2000" dirty="0">
                <a:solidFill>
                  <a:schemeClr val="tx1"/>
                </a:solidFill>
              </a:rPr>
              <a:t> WoM Ergebnisse </a:t>
            </a:r>
            <a:r>
              <a:rPr lang="de-DE" sz="2000" dirty="0">
                <a:solidFill>
                  <a:srgbClr val="C00000"/>
                </a:solidFill>
              </a:rPr>
              <a:t>nutzen</a:t>
            </a:r>
          </a:p>
          <a:p>
            <a:endParaRPr lang="de-DE" dirty="0"/>
          </a:p>
        </p:txBody>
      </p:sp>
    </p:spTree>
    <p:extLst>
      <p:ext uri="{BB962C8B-B14F-4D97-AF65-F5344CB8AC3E}">
        <p14:creationId xmlns:p14="http://schemas.microsoft.com/office/powerpoint/2010/main" val="563279269"/>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404734" y="839451"/>
            <a:ext cx="8439463" cy="1184222"/>
          </a:xfrm>
        </p:spPr>
        <p:txBody>
          <a:bodyPr/>
          <a:lstStyle/>
          <a:p>
            <a:pPr algn="ctr"/>
            <a:r>
              <a:rPr lang="de-DE" sz="2600" dirty="0" smtClean="0">
                <a:solidFill>
                  <a:schemeClr val="tx1"/>
                </a:solidFill>
              </a:rPr>
              <a:t>Schritt 1: </a:t>
            </a:r>
            <a:r>
              <a:rPr lang="de-DE" sz="2600" dirty="0" smtClean="0">
                <a:solidFill>
                  <a:srgbClr val="C00000"/>
                </a:solidFill>
              </a:rPr>
              <a:t>Wirkungsmodell </a:t>
            </a:r>
            <a:r>
              <a:rPr lang="de-DE" sz="2600" dirty="0" smtClean="0">
                <a:solidFill>
                  <a:schemeClr val="tx1"/>
                </a:solidFill>
              </a:rPr>
              <a:t>erstellen/anpassen</a:t>
            </a:r>
            <a:r>
              <a:rPr lang="de-DE" dirty="0" smtClean="0"/>
              <a:t/>
            </a:r>
            <a:br>
              <a:rPr lang="de-DE" dirty="0" smtClean="0"/>
            </a:br>
            <a:r>
              <a:rPr lang="de-DE" dirty="0" smtClean="0"/>
              <a:t/>
            </a:r>
            <a:br>
              <a:rPr lang="de-DE" dirty="0" smtClean="0"/>
            </a:br>
            <a:r>
              <a:rPr lang="de-DE" sz="2200" b="1" dirty="0" smtClean="0">
                <a:solidFill>
                  <a:schemeClr val="tx1"/>
                </a:solidFill>
              </a:rPr>
              <a:t>Grundlage des WoM ist das </a:t>
            </a:r>
            <a:r>
              <a:rPr lang="de-DE" sz="2200" b="1" u="sng" dirty="0" smtClean="0">
                <a:solidFill>
                  <a:schemeClr val="tx1"/>
                </a:solidFill>
              </a:rPr>
              <a:t>Wirkungsmodell</a:t>
            </a:r>
            <a:r>
              <a:rPr lang="de-DE" sz="2200" b="1" dirty="0" smtClean="0">
                <a:solidFill>
                  <a:schemeClr val="tx1"/>
                </a:solidFill>
              </a:rPr>
              <a:t> der Maßnahme</a:t>
            </a:r>
            <a:r>
              <a:rPr lang="de-DE" dirty="0" smtClean="0"/>
              <a:t/>
            </a:r>
            <a:br>
              <a:rPr lang="de-DE" dirty="0" smtClean="0"/>
            </a:br>
            <a:endParaRPr lang="de-DE" dirty="0"/>
          </a:p>
        </p:txBody>
      </p:sp>
      <p:sp>
        <p:nvSpPr>
          <p:cNvPr id="3" name="Fußzeilenplatzhalter 2"/>
          <p:cNvSpPr>
            <a:spLocks noGrp="1"/>
          </p:cNvSpPr>
          <p:nvPr>
            <p:ph type="ftr" sz="quarter" idx="10"/>
          </p:nvPr>
        </p:nvSpPr>
        <p:spPr/>
        <p:txBody>
          <a:bodyPr/>
          <a:lstStyle/>
          <a:p>
            <a:r>
              <a:rPr lang="de-DE" dirty="0" smtClean="0"/>
              <a:t>Stabsstelle Monitoring &amp; Evaluierung</a:t>
            </a:r>
            <a:endParaRPr lang="de-DE" dirty="0"/>
          </a:p>
        </p:txBody>
      </p:sp>
      <p:sp>
        <p:nvSpPr>
          <p:cNvPr id="4" name="Datumsplatzhalter 3"/>
          <p:cNvSpPr>
            <a:spLocks noGrp="1"/>
          </p:cNvSpPr>
          <p:nvPr>
            <p:ph type="dt" sz="half" idx="11"/>
          </p:nvPr>
        </p:nvSpPr>
        <p:spPr/>
        <p:txBody>
          <a:bodyPr/>
          <a:lstStyle/>
          <a:p>
            <a:fld id="{C873CF9E-CEC4-4D98-B4A6-2C063DE752DC}" type="datetime1">
              <a:rPr lang="de-DE" smtClean="0"/>
              <a:pPr/>
              <a:t>23.10.2014</a:t>
            </a:fld>
            <a:endParaRPr lang="de-DE"/>
          </a:p>
        </p:txBody>
      </p:sp>
      <p:sp>
        <p:nvSpPr>
          <p:cNvPr id="10" name="Inhaltsplatzhalter 9"/>
          <p:cNvSpPr>
            <a:spLocks noGrp="1"/>
          </p:cNvSpPr>
          <p:nvPr>
            <p:ph idx="1"/>
          </p:nvPr>
        </p:nvSpPr>
        <p:spPr>
          <a:xfrm>
            <a:off x="359764" y="2188564"/>
            <a:ext cx="3747541" cy="4075436"/>
          </a:xfrm>
        </p:spPr>
        <p:txBody>
          <a:bodyPr/>
          <a:lstStyle/>
          <a:p>
            <a:r>
              <a:rPr lang="de-DE" sz="2200" kern="1200" dirty="0">
                <a:solidFill>
                  <a:schemeClr val="tx1"/>
                </a:solidFill>
                <a:latin typeface="+mj-lt"/>
              </a:rPr>
              <a:t>In der Planungsphase wird gemeinsam mit Partner und Auftraggeber festgelegt:</a:t>
            </a:r>
          </a:p>
          <a:p>
            <a:pPr marL="342900" indent="-342900">
              <a:buFont typeface="Arial" pitchFamily="34" charset="0"/>
              <a:buChar char="•"/>
            </a:pPr>
            <a:r>
              <a:rPr lang="de-DE" sz="2200" b="1" kern="1200" dirty="0" smtClean="0">
                <a:solidFill>
                  <a:schemeClr val="tx1"/>
                </a:solidFill>
                <a:latin typeface="+mj-lt"/>
              </a:rPr>
              <a:t>Ziel </a:t>
            </a:r>
            <a:r>
              <a:rPr lang="de-DE" sz="2200" kern="1200" dirty="0" smtClean="0">
                <a:solidFill>
                  <a:schemeClr val="tx1"/>
                </a:solidFill>
                <a:latin typeface="+mj-lt"/>
              </a:rPr>
              <a:t>und</a:t>
            </a:r>
            <a:r>
              <a:rPr lang="de-DE" sz="2200" b="1" kern="1200" dirty="0" smtClean="0">
                <a:solidFill>
                  <a:schemeClr val="tx1"/>
                </a:solidFill>
                <a:latin typeface="+mj-lt"/>
              </a:rPr>
              <a:t> Wirkungen</a:t>
            </a:r>
            <a:r>
              <a:rPr lang="de-DE" sz="2200" kern="1200" dirty="0" smtClean="0">
                <a:solidFill>
                  <a:schemeClr val="tx1"/>
                </a:solidFill>
                <a:latin typeface="+mj-lt"/>
              </a:rPr>
              <a:t> einer </a:t>
            </a:r>
            <a:r>
              <a:rPr lang="de-DE" sz="2200" kern="1200" dirty="0">
                <a:solidFill>
                  <a:schemeClr val="tx1"/>
                </a:solidFill>
                <a:latin typeface="+mj-lt"/>
              </a:rPr>
              <a:t>Maßnahme</a:t>
            </a:r>
          </a:p>
          <a:p>
            <a:pPr marL="342900" indent="-342900">
              <a:buFont typeface="Arial" pitchFamily="34" charset="0"/>
              <a:buChar char="•"/>
            </a:pPr>
            <a:r>
              <a:rPr lang="de-DE" sz="2200" b="1" kern="1200" dirty="0">
                <a:solidFill>
                  <a:schemeClr val="tx1"/>
                </a:solidFill>
                <a:latin typeface="+mj-lt"/>
              </a:rPr>
              <a:t>Verantwortungsbereich</a:t>
            </a:r>
          </a:p>
          <a:p>
            <a:pPr marL="342900" indent="-342900">
              <a:buFont typeface="Arial" pitchFamily="34" charset="0"/>
              <a:buChar char="•"/>
            </a:pPr>
            <a:r>
              <a:rPr lang="de-DE" sz="2200" b="1" kern="1200" dirty="0" smtClean="0">
                <a:solidFill>
                  <a:schemeClr val="tx1"/>
                </a:solidFill>
                <a:latin typeface="+mj-lt"/>
              </a:rPr>
              <a:t>Annahmen </a:t>
            </a:r>
            <a:r>
              <a:rPr lang="de-DE" sz="2200" kern="1200" dirty="0" smtClean="0">
                <a:solidFill>
                  <a:schemeClr val="tx1"/>
                </a:solidFill>
                <a:latin typeface="+mj-lt"/>
              </a:rPr>
              <a:t>und</a:t>
            </a:r>
            <a:r>
              <a:rPr lang="de-DE" sz="2200" b="1" kern="1200" dirty="0" smtClean="0">
                <a:solidFill>
                  <a:schemeClr val="tx1"/>
                </a:solidFill>
                <a:latin typeface="+mj-lt"/>
              </a:rPr>
              <a:t> Risiken</a:t>
            </a:r>
          </a:p>
          <a:p>
            <a:pPr marL="342900" indent="-342900">
              <a:buFont typeface="Arial" pitchFamily="34" charset="0"/>
              <a:buChar char="•"/>
            </a:pPr>
            <a:r>
              <a:rPr lang="de-DE" sz="2200" b="1" kern="1200" dirty="0" smtClean="0">
                <a:solidFill>
                  <a:schemeClr val="tx1"/>
                </a:solidFill>
                <a:latin typeface="+mj-lt"/>
              </a:rPr>
              <a:t>Instrumente</a:t>
            </a:r>
            <a:r>
              <a:rPr lang="de-DE" sz="2200" kern="1200" dirty="0" smtClean="0">
                <a:solidFill>
                  <a:schemeClr val="tx1"/>
                </a:solidFill>
                <a:latin typeface="+mj-lt"/>
              </a:rPr>
              <a:t> </a:t>
            </a:r>
            <a:r>
              <a:rPr lang="de-DE" sz="2200" kern="1200" dirty="0">
                <a:solidFill>
                  <a:schemeClr val="tx1"/>
                </a:solidFill>
                <a:latin typeface="+mj-lt"/>
              </a:rPr>
              <a:t>und wesentliche </a:t>
            </a:r>
            <a:r>
              <a:rPr lang="de-DE" sz="2200" b="1" kern="1200" dirty="0">
                <a:solidFill>
                  <a:schemeClr val="tx1"/>
                </a:solidFill>
                <a:latin typeface="+mj-lt"/>
              </a:rPr>
              <a:t>Aktivitäten</a:t>
            </a:r>
          </a:p>
          <a:p>
            <a:endParaRPr lang="de-DE" dirty="0"/>
          </a:p>
        </p:txBody>
      </p:sp>
      <p:pic>
        <p:nvPicPr>
          <p:cNvPr id="8" name="Inhaltsplatzhalter 7" descr=":Wirkungsmodell komplett.-dt-2911.jpg"/>
          <p:cNvPicPr>
            <a:picLocks noGrp="1"/>
          </p:cNvPicPr>
          <p:nvPr>
            <p:ph idx="12"/>
          </p:nvPr>
        </p:nvPicPr>
        <p:blipFill rotWithShape="1">
          <a:blip r:embed="rId3"/>
          <a:srcRect l="6772" t="1477" r="6375" b="45790"/>
          <a:stretch/>
        </p:blipFill>
        <p:spPr bwMode="auto">
          <a:xfrm>
            <a:off x="4236604" y="2332726"/>
            <a:ext cx="4630092" cy="3780374"/>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07269606"/>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a:xfrm>
            <a:off x="623040" y="1202784"/>
            <a:ext cx="7776000" cy="617928"/>
          </a:xfrm>
        </p:spPr>
        <p:txBody>
          <a:bodyPr/>
          <a:lstStyle/>
          <a:p>
            <a:r>
              <a:rPr lang="de-DE" dirty="0" smtClean="0">
                <a:solidFill>
                  <a:schemeClr val="tx1"/>
                </a:solidFill>
              </a:rPr>
              <a:t>Schritt 2:</a:t>
            </a:r>
            <a:r>
              <a:rPr lang="de-DE" b="1" dirty="0" smtClean="0">
                <a:solidFill>
                  <a:schemeClr val="tx1"/>
                </a:solidFill>
              </a:rPr>
              <a:t> </a:t>
            </a:r>
            <a:r>
              <a:rPr lang="de-DE" dirty="0">
                <a:solidFill>
                  <a:srgbClr val="C00000"/>
                </a:solidFill>
              </a:rPr>
              <a:t>Anforderungen </a:t>
            </a:r>
            <a:r>
              <a:rPr lang="de-DE" dirty="0">
                <a:solidFill>
                  <a:schemeClr val="tx1"/>
                </a:solidFill>
              </a:rPr>
              <a:t>an das WoM System klären</a:t>
            </a:r>
            <a:r>
              <a:rPr lang="de-DE" dirty="0"/>
              <a:t/>
            </a:r>
            <a:br>
              <a:rPr lang="de-DE" dirty="0"/>
            </a:br>
            <a:endParaRPr lang="de-DE" b="1" dirty="0"/>
          </a:p>
        </p:txBody>
      </p:sp>
      <p:sp>
        <p:nvSpPr>
          <p:cNvPr id="3" name="Fußzeilenplatzhalter 2"/>
          <p:cNvSpPr>
            <a:spLocks noGrp="1"/>
          </p:cNvSpPr>
          <p:nvPr>
            <p:ph type="ftr" sz="quarter" idx="10"/>
          </p:nvPr>
        </p:nvSpPr>
        <p:spPr/>
        <p:txBody>
          <a:bodyPr/>
          <a:lstStyle/>
          <a:p>
            <a:r>
              <a:rPr lang="de-DE" dirty="0" smtClean="0"/>
              <a:t>Stabsstelle</a:t>
            </a:r>
            <a:r>
              <a:rPr lang="en-BZ" dirty="0" smtClean="0"/>
              <a:t> Monitoring &amp; </a:t>
            </a:r>
            <a:r>
              <a:rPr lang="de-DE" dirty="0" smtClean="0"/>
              <a:t>Evaluierung</a:t>
            </a:r>
            <a:endParaRPr lang="de-DE" dirty="0"/>
          </a:p>
        </p:txBody>
      </p:sp>
      <p:sp>
        <p:nvSpPr>
          <p:cNvPr id="4" name="Datumsplatzhalter 3"/>
          <p:cNvSpPr>
            <a:spLocks noGrp="1"/>
          </p:cNvSpPr>
          <p:nvPr>
            <p:ph type="dt" sz="half" idx="11"/>
          </p:nvPr>
        </p:nvSpPr>
        <p:spPr/>
        <p:txBody>
          <a:bodyPr/>
          <a:lstStyle/>
          <a:p>
            <a:fld id="{687391E9-FB20-4595-87C6-6C240FFFD5EA}" type="datetime1">
              <a:rPr lang="de-DE" smtClean="0"/>
              <a:pPr/>
              <a:t>23.10.2014</a:t>
            </a:fld>
            <a:endParaRPr lang="de-DE" dirty="0"/>
          </a:p>
        </p:txBody>
      </p:sp>
      <p:sp>
        <p:nvSpPr>
          <p:cNvPr id="8" name="Inhaltsplatzhalter 7"/>
          <p:cNvSpPr>
            <a:spLocks noGrp="1"/>
          </p:cNvSpPr>
          <p:nvPr>
            <p:ph idx="1"/>
          </p:nvPr>
        </p:nvSpPr>
        <p:spPr>
          <a:xfrm>
            <a:off x="532660" y="1988597"/>
            <a:ext cx="7854911" cy="4229323"/>
          </a:xfrm>
        </p:spPr>
        <p:txBody>
          <a:bodyPr/>
          <a:lstStyle/>
          <a:p>
            <a:r>
              <a:rPr lang="de-DE" sz="1900" b="1" dirty="0" smtClean="0">
                <a:solidFill>
                  <a:schemeClr val="tx1"/>
                </a:solidFill>
              </a:rPr>
              <a:t>Beteiligte an Strategie- und Steuerungsentscheidungen </a:t>
            </a:r>
            <a:r>
              <a:rPr lang="de-DE" sz="1900" dirty="0" smtClean="0">
                <a:solidFill>
                  <a:schemeClr val="tx1"/>
                </a:solidFill>
              </a:rPr>
              <a:t>identifizieren und einbinden.</a:t>
            </a:r>
            <a:r>
              <a:rPr lang="de-DE" sz="1900" dirty="0" smtClean="0">
                <a:solidFill>
                  <a:schemeClr val="tx2"/>
                </a:solidFill>
              </a:rPr>
              <a:t> </a:t>
            </a:r>
            <a:endParaRPr lang="de-DE" sz="1900" dirty="0" smtClean="0"/>
          </a:p>
          <a:p>
            <a:r>
              <a:rPr lang="de-DE" sz="1900" b="1" dirty="0" smtClean="0">
                <a:solidFill>
                  <a:schemeClr val="tx1"/>
                </a:solidFill>
              </a:rPr>
              <a:t>Interessen, Erwartungen und Informationsbedarf </a:t>
            </a:r>
            <a:r>
              <a:rPr lang="de-DE" sz="1900" dirty="0" smtClean="0">
                <a:solidFill>
                  <a:schemeClr val="tx1"/>
                </a:solidFill>
              </a:rPr>
              <a:t>der Beteiligten klären.</a:t>
            </a:r>
            <a:endParaRPr lang="de-DE" sz="1900" b="1" dirty="0" smtClean="0">
              <a:solidFill>
                <a:schemeClr val="tx1"/>
              </a:solidFill>
            </a:endParaRPr>
          </a:p>
          <a:p>
            <a:r>
              <a:rPr lang="de-DE" sz="1900" b="1" dirty="0" smtClean="0">
                <a:solidFill>
                  <a:schemeClr val="tx1"/>
                </a:solidFill>
              </a:rPr>
              <a:t>Partnersysteme</a:t>
            </a:r>
            <a:r>
              <a:rPr lang="de-DE" sz="1900" dirty="0" smtClean="0">
                <a:solidFill>
                  <a:schemeClr val="tx1"/>
                </a:solidFill>
              </a:rPr>
              <a:t> überprüfen und ggf. WoM an die Partnersysteme anpassen.</a:t>
            </a:r>
            <a:r>
              <a:rPr lang="de-DE" sz="1900" dirty="0" smtClean="0"/>
              <a:t> </a:t>
            </a:r>
          </a:p>
          <a:p>
            <a:r>
              <a:rPr lang="de-DE" sz="1900" b="1" dirty="0" smtClean="0">
                <a:solidFill>
                  <a:schemeClr val="tx1"/>
                </a:solidFill>
              </a:rPr>
              <a:t>Personelle und finanzielle Ressourcen </a:t>
            </a:r>
            <a:r>
              <a:rPr lang="de-DE" sz="1900" dirty="0" smtClean="0">
                <a:solidFill>
                  <a:schemeClr val="tx1"/>
                </a:solidFill>
              </a:rPr>
              <a:t>für das WoM berücksichtigen.</a:t>
            </a:r>
          </a:p>
          <a:p>
            <a:pPr marL="0" indent="0">
              <a:buNone/>
            </a:pPr>
            <a:r>
              <a:rPr lang="de-DE" dirty="0" smtClean="0"/>
              <a:t>                   </a:t>
            </a:r>
          </a:p>
        </p:txBody>
      </p:sp>
      <p:pic>
        <p:nvPicPr>
          <p:cNvPr id="6" name="Bild 21"/>
          <p:cNvPicPr/>
          <p:nvPr/>
        </p:nvPicPr>
        <p:blipFill>
          <a:blip r:embed="rId3"/>
          <a:srcRect/>
          <a:stretch>
            <a:fillRect/>
          </a:stretch>
        </p:blipFill>
        <p:spPr bwMode="auto">
          <a:xfrm>
            <a:off x="5573017" y="4707278"/>
            <a:ext cx="3086100" cy="1771650"/>
          </a:xfrm>
          <a:prstGeom prst="rect">
            <a:avLst/>
          </a:prstGeom>
          <a:noFill/>
          <a:ln w="9525">
            <a:noFill/>
            <a:miter lim="800000"/>
            <a:headEnd/>
            <a:tailEnd/>
          </a:ln>
        </p:spPr>
      </p:pic>
    </p:spTree>
    <p:extLst>
      <p:ext uri="{BB962C8B-B14F-4D97-AF65-F5344CB8AC3E}">
        <p14:creationId xmlns:p14="http://schemas.microsoft.com/office/powerpoint/2010/main" val="3249037137"/>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GIZ-DE">
  <a:themeElements>
    <a:clrScheme name="GTZ-DE">
      <a:dk1>
        <a:srgbClr val="000000"/>
      </a:dk1>
      <a:lt1>
        <a:srgbClr val="FFFFFF"/>
      </a:lt1>
      <a:dk2>
        <a:srgbClr val="727272"/>
      </a:dk2>
      <a:lt2>
        <a:srgbClr val="D9D9D9"/>
      </a:lt2>
      <a:accent1>
        <a:srgbClr val="4B859F"/>
      </a:accent1>
      <a:accent2>
        <a:srgbClr val="C80F0E"/>
      </a:accent2>
      <a:accent3>
        <a:srgbClr val="DEDEAF"/>
      </a:accent3>
      <a:accent4>
        <a:srgbClr val="939393"/>
      </a:accent4>
      <a:accent5>
        <a:srgbClr val="9AB0BA"/>
      </a:accent5>
      <a:accent6>
        <a:srgbClr val="BABA93"/>
      </a:accent6>
      <a:hlink>
        <a:srgbClr val="0000FF"/>
      </a:hlink>
      <a:folHlink>
        <a:srgbClr val="800080"/>
      </a:folHlink>
    </a:clrScheme>
    <a:fontScheme name="GTZ">
      <a:majorFont>
        <a:latin typeface="Arial"/>
        <a:ea typeface=""/>
        <a:cs typeface=""/>
      </a:majorFont>
      <a:minorFont>
        <a:latin typeface="Arial"/>
        <a:ea typeface=""/>
        <a:cs typeface=""/>
      </a:minorFont>
    </a:fontScheme>
    <a:fmtScheme name="GTZ">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lnDef>
  </a:objectDefaults>
  <a:extraClrSchemeLst/>
</a:theme>
</file>

<file path=ppt/theme/theme2.xml><?xml version="1.0" encoding="utf-8"?>
<a:theme xmlns:a="http://schemas.openxmlformats.org/drawingml/2006/main" name="giz-powerpoint-leerfolie-de">
  <a:themeElements>
    <a:clrScheme name="GIZ">
      <a:dk1>
        <a:srgbClr val="000000"/>
      </a:dk1>
      <a:lt1>
        <a:srgbClr val="FFFFFF"/>
      </a:lt1>
      <a:dk2>
        <a:srgbClr val="6E6452"/>
      </a:dk2>
      <a:lt2>
        <a:srgbClr val="D2CDC8"/>
      </a:lt2>
      <a:accent1>
        <a:srgbClr val="C80F0F"/>
      </a:accent1>
      <a:accent2>
        <a:srgbClr val="4B859F"/>
      </a:accent2>
      <a:accent3>
        <a:srgbClr val="B498BA"/>
      </a:accent3>
      <a:accent4>
        <a:srgbClr val="F3BF49"/>
      </a:accent4>
      <a:accent5>
        <a:srgbClr val="94B322"/>
      </a:accent5>
      <a:accent6>
        <a:srgbClr val="B4E3ED"/>
      </a:accent6>
      <a:hlink>
        <a:srgbClr val="0000FF"/>
      </a:hlink>
      <a:folHlink>
        <a:srgbClr val="800080"/>
      </a:folHlink>
    </a:clrScheme>
    <a:fontScheme name="GIZ Schrift">
      <a:majorFont>
        <a:latin typeface="Arial"/>
        <a:ea typeface=""/>
        <a:cs typeface=""/>
      </a:majorFont>
      <a:minorFont>
        <a:latin typeface="Arial"/>
        <a:ea typeface=""/>
        <a:cs typeface=""/>
      </a:minorFont>
    </a:fontScheme>
    <a:fmtScheme name="GTZ">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lnDef>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GIZ-DE</Template>
  <TotalTime>0</TotalTime>
  <Words>2563</Words>
  <Application>Microsoft Office PowerPoint</Application>
  <PresentationFormat>Bildschirmpräsentation (4:3)</PresentationFormat>
  <Paragraphs>200</Paragraphs>
  <Slides>17</Slides>
  <Notes>17</Notes>
  <HiddenSlides>0</HiddenSlides>
  <MMClips>0</MMClips>
  <ScaleCrop>false</ScaleCrop>
  <HeadingPairs>
    <vt:vector size="4" baseType="variant">
      <vt:variant>
        <vt:lpstr>Design</vt:lpstr>
      </vt:variant>
      <vt:variant>
        <vt:i4>2</vt:i4>
      </vt:variant>
      <vt:variant>
        <vt:lpstr>Folientitel</vt:lpstr>
      </vt:variant>
      <vt:variant>
        <vt:i4>17</vt:i4>
      </vt:variant>
    </vt:vector>
  </HeadingPairs>
  <TitlesOfParts>
    <vt:vector size="19" baseType="lpstr">
      <vt:lpstr>GIZ-DE</vt:lpstr>
      <vt:lpstr>giz-powerpoint-leerfolie-de</vt:lpstr>
      <vt:lpstr>PowerPoint-Präsentation</vt:lpstr>
      <vt:lpstr>Hintergrund</vt:lpstr>
      <vt:lpstr>Warum brauchen wir WoM?</vt:lpstr>
      <vt:lpstr>Konzept des WoM</vt:lpstr>
      <vt:lpstr>Konzept des WoM</vt:lpstr>
      <vt:lpstr>Konzept des WoM – KOMPASS </vt:lpstr>
      <vt:lpstr>Sechs Prozessschritte eines WoM Systems</vt:lpstr>
      <vt:lpstr>Schritt 1: Wirkungsmodell erstellen/anpassen  Grundlage des WoM ist das Wirkungsmodell der Maßnahme </vt:lpstr>
      <vt:lpstr>Schritt 2: Anforderungen an das WoM System klären </vt:lpstr>
      <vt:lpstr>Schritt 3: Wirkungen messbar machen</vt:lpstr>
      <vt:lpstr>Schritt 4: Detaillierte Monitoringplanung und Monitoringinstrument erstellen  Die Ergebnisse aus den vorherigen Schritten werden in ein einheitliches Monitoringinstrument überführt:  </vt:lpstr>
      <vt:lpstr>Schritt 5: Datenerhebung und Datenanalyse durchführen</vt:lpstr>
      <vt:lpstr>Schritt 6: WoM Ergebnisse nutzen </vt:lpstr>
      <vt:lpstr>Rollen und Verantwortung</vt:lpstr>
      <vt:lpstr>WoM und Capacity WORKS</vt:lpstr>
      <vt:lpstr>WoM Qualitätskriterien Ein gutes wirkungsorientiertes Monitoringsystem zeichnet sich durch vier Kernelemente mit Qualitätskriterien aus: </vt:lpstr>
      <vt:lpstr> Vielen Dank  für Ihre Aufmerksamkeit!</vt:lpstr>
    </vt:vector>
  </TitlesOfParts>
  <Company>GTZ GmbH</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Sandra Fuhr</dc:creator>
  <cp:keywords>GIZ-Leerfolie</cp:keywords>
  <cp:lastModifiedBy>Frank, Patrizia Bianca GIZ</cp:lastModifiedBy>
  <cp:revision>105</cp:revision>
  <cp:lastPrinted>2012-12-06T13:09:34Z</cp:lastPrinted>
  <dcterms:created xsi:type="dcterms:W3CDTF">2012-02-28T16:04:54Z</dcterms:created>
  <dcterms:modified xsi:type="dcterms:W3CDTF">2014-10-23T07:24:46Z</dcterms:modified>
</cp:coreProperties>
</file>